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9" r:id="rId3"/>
    <p:sldId id="270" r:id="rId4"/>
    <p:sldId id="271" r:id="rId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озділ за промовчанням" id="{D6203301-BDA1-4FB4-85A9-CFE7DDBC9D12}">
          <p14:sldIdLst>
            <p14:sldId id="256"/>
            <p14:sldId id="266"/>
            <p14:sldId id="259"/>
            <p14:sldId id="260"/>
            <p14:sldId id="261"/>
            <p14:sldId id="257"/>
            <p14:sldId id="262"/>
            <p14:sldId id="263"/>
            <p14:sldId id="258"/>
            <p14:sldId id="264"/>
            <p14:sldId id="267"/>
            <p14:sldId id="265"/>
            <p14:sldId id="268"/>
            <p14:sldId id="269"/>
            <p14:sldId id="270"/>
            <p14:sldId id="27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uk-UA" smtClean="0"/>
              <a:t>Зразок підзаголовка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1CDB-5A4F-4B72-8B65-DCE7D0BCE41F}" type="datetimeFigureOut">
              <a:rPr lang="uk-UA" smtClean="0"/>
              <a:pPr/>
              <a:t>24.05.2014</a:t>
            </a:fld>
            <a:endParaRPr lang="uk-U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27D6-66E4-4E7A-9540-DB5C4951D2C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1CDB-5A4F-4B72-8B65-DCE7D0BCE41F}" type="datetimeFigureOut">
              <a:rPr lang="uk-UA" smtClean="0"/>
              <a:pPr/>
              <a:t>24.05.2014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27D6-66E4-4E7A-9540-DB5C4951D2C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1CDB-5A4F-4B72-8B65-DCE7D0BCE41F}" type="datetimeFigureOut">
              <a:rPr lang="uk-UA" smtClean="0"/>
              <a:pPr/>
              <a:t>24.05.2014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27D6-66E4-4E7A-9540-DB5C4951D2C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1CDB-5A4F-4B72-8B65-DCE7D0BCE41F}" type="datetimeFigureOut">
              <a:rPr lang="uk-UA" smtClean="0"/>
              <a:pPr/>
              <a:t>24.05.2014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27D6-66E4-4E7A-9540-DB5C4951D2C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1CDB-5A4F-4B72-8B65-DCE7D0BCE41F}" type="datetimeFigureOut">
              <a:rPr lang="uk-UA" smtClean="0"/>
              <a:pPr/>
              <a:t>24.05.2014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27D6-66E4-4E7A-9540-DB5C4951D2C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1CDB-5A4F-4B72-8B65-DCE7D0BCE41F}" type="datetimeFigureOut">
              <a:rPr lang="uk-UA" smtClean="0"/>
              <a:pPr/>
              <a:t>24.05.2014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27D6-66E4-4E7A-9540-DB5C4951D2C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1CDB-5A4F-4B72-8B65-DCE7D0BCE41F}" type="datetimeFigureOut">
              <a:rPr lang="uk-UA" smtClean="0"/>
              <a:pPr/>
              <a:t>24.05.2014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27D6-66E4-4E7A-9540-DB5C4951D2C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1CDB-5A4F-4B72-8B65-DCE7D0BCE41F}" type="datetimeFigureOut">
              <a:rPr lang="uk-UA" smtClean="0"/>
              <a:pPr/>
              <a:t>24.05.2014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27D6-66E4-4E7A-9540-DB5C4951D2C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1CDB-5A4F-4B72-8B65-DCE7D0BCE41F}" type="datetimeFigureOut">
              <a:rPr lang="uk-UA" smtClean="0"/>
              <a:pPr/>
              <a:t>24.05.2014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9FC27D6-66E4-4E7A-9540-DB5C4951D2C4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uk-UA" smtClean="0"/>
              <a:t>Клацніть піктограму, щоб додати зображення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1CDB-5A4F-4B72-8B65-DCE7D0BCE41F}" type="datetimeFigureOut">
              <a:rPr lang="uk-UA" smtClean="0"/>
              <a:pPr/>
              <a:t>24.05.2014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27D6-66E4-4E7A-9540-DB5C4951D2C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1CDB-5A4F-4B72-8B65-DCE7D0BCE41F}" type="datetimeFigureOut">
              <a:rPr lang="uk-UA" smtClean="0"/>
              <a:pPr/>
              <a:t>24.05.2014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C27D6-66E4-4E7A-9540-DB5C4951D2C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uk-UA" smtClean="0"/>
              <a:t>Зразок тексту</a:t>
            </a:r>
          </a:p>
          <a:p>
            <a:pPr lvl="1" eaLnBrk="1" latinLnBrk="0" hangingPunct="1"/>
            <a:r>
              <a:rPr kumimoji="0" lang="uk-UA" smtClean="0"/>
              <a:t>Другий рівень</a:t>
            </a:r>
          </a:p>
          <a:p>
            <a:pPr lvl="2" eaLnBrk="1" latinLnBrk="0" hangingPunct="1"/>
            <a:r>
              <a:rPr kumimoji="0" lang="uk-UA" smtClean="0"/>
              <a:t>Третій рівень</a:t>
            </a:r>
          </a:p>
          <a:p>
            <a:pPr lvl="3" eaLnBrk="1" latinLnBrk="0" hangingPunct="1"/>
            <a:r>
              <a:rPr kumimoji="0" lang="uk-UA" smtClean="0"/>
              <a:t>Четвертий рівень</a:t>
            </a:r>
          </a:p>
          <a:p>
            <a:pPr lvl="4" eaLnBrk="1" latinLnBrk="0" hangingPunct="1"/>
            <a:r>
              <a:rPr kumimoji="0" lang="uk-UA" smtClean="0"/>
              <a:t>П'ятий рівень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A6E1CDB-5A4F-4B72-8B65-DCE7D0BCE41F}" type="datetimeFigureOut">
              <a:rPr lang="uk-UA" smtClean="0"/>
              <a:pPr/>
              <a:t>24.05.2014</a:t>
            </a:fld>
            <a:endParaRPr lang="uk-U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9FC27D6-66E4-4E7A-9540-DB5C4951D2C4}" type="slidenum">
              <a:rPr lang="uk-UA" smtClean="0"/>
              <a:pPr/>
              <a:t>‹#›</a:t>
            </a:fld>
            <a:endParaRPr lang="uk-UA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ПОДАТКОВА РЕФОРМА</a:t>
            </a:r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uk-UA" dirty="0" smtClean="0"/>
              <a:t>Концепція</a:t>
            </a:r>
            <a:r>
              <a:rPr lang="en-US" dirty="0" smtClean="0"/>
              <a:t> </a:t>
            </a:r>
            <a:r>
              <a:rPr lang="uk-UA" dirty="0" smtClean="0"/>
              <a:t>групи </a:t>
            </a:r>
            <a:r>
              <a:rPr lang="uk-UA" dirty="0" err="1" smtClean="0"/>
              <a:t>“Економічний</a:t>
            </a:r>
            <a:r>
              <a:rPr lang="uk-UA" dirty="0" smtClean="0"/>
              <a:t> </a:t>
            </a:r>
            <a:r>
              <a:rPr lang="uk-UA" dirty="0" err="1" smtClean="0"/>
              <a:t>розвиток”</a:t>
            </a:r>
            <a:r>
              <a:rPr lang="uk-UA" dirty="0" smtClean="0"/>
              <a:t>  </a:t>
            </a:r>
          </a:p>
        </p:txBody>
      </p:sp>
    </p:spTree>
    <p:extLst>
      <p:ext uri="{BB962C8B-B14F-4D97-AF65-F5344CB8AC3E}">
        <p14:creationId xmlns="" xmlns:p14="http://schemas.microsoft.com/office/powerpoint/2010/main" val="2619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492896"/>
            <a:ext cx="8305800" cy="1647056"/>
          </a:xfrm>
        </p:spPr>
        <p:txBody>
          <a:bodyPr>
            <a:noAutofit/>
          </a:bodyPr>
          <a:lstStyle/>
          <a:p>
            <a:pPr algn="ctr"/>
            <a:r>
              <a:rPr lang="uk-UA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ea typeface="+mn-ea"/>
                <a:cs typeface="+mn-cs"/>
              </a:rPr>
              <a:t>Єдиний соціальний внесок</a:t>
            </a:r>
            <a:endParaRPr lang="uk-UA" sz="5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408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649746" y="548680"/>
            <a:ext cx="8005290" cy="55707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uk-UA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Реформа фондів </a:t>
            </a:r>
            <a:br>
              <a:rPr lang="uk-UA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uk-UA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соціального страхування:</a:t>
            </a:r>
          </a:p>
          <a:p>
            <a:pPr algn="ctr"/>
            <a:endParaRPr lang="uk-UA" sz="32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marL="514350" indent="-514350">
              <a:buAutoNum type="arabicPeriod"/>
            </a:pPr>
            <a:r>
              <a:rPr lang="uk-UA" sz="2000" dirty="0" smtClean="0"/>
              <a:t>Всі фонди соціального страхування повинні бути об’єднані в єдиний фонд з якого виплачується лишу витрати, що пов’язані з компенсацією втраченого заробітку (хвороба, безробіття тощо). Всі решта витрат: подарунки, путівки, навчання, перекваліфікація пошук роботи тощо або не проводяться, або здійснюються за рахунок держави.</a:t>
            </a:r>
          </a:p>
          <a:p>
            <a:pPr marL="514350" indent="-514350">
              <a:buAutoNum type="arabicPeriod"/>
            </a:pPr>
            <a:r>
              <a:rPr lang="uk-UA" sz="2000" dirty="0" smtClean="0"/>
              <a:t>Фонд соціального страхування від нещасних випадків на виробництві повинен бути ліквідований, при цьому виплати що пов’язані з втратою заробітку здійснюються за рахунок фонду соціального страхування, решта переводиться в сферу обов'язкового страхування відповідальності роботодавця перед працівниками, при цьому повинні бути забезпечені виплати не менше ніж передбачені діючим законодавством.</a:t>
            </a:r>
            <a:endParaRPr lang="uk-UA" sz="2000" dirty="0"/>
          </a:p>
        </p:txBody>
      </p:sp>
    </p:spTree>
    <p:extLst>
      <p:ext uri="{BB962C8B-B14F-4D97-AF65-F5344CB8AC3E}">
        <p14:creationId xmlns="" xmlns:p14="http://schemas.microsoft.com/office/powerpoint/2010/main" val="674826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649746" y="548680"/>
            <a:ext cx="8005290" cy="452431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uk-UA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Скорочення єдиного соціального внеску</a:t>
            </a:r>
            <a:br>
              <a:rPr lang="uk-UA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uk-UA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з 36,77% до 18%</a:t>
            </a:r>
          </a:p>
          <a:p>
            <a:pPr algn="ctr"/>
            <a:endParaRPr lang="uk-UA" sz="32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marL="514350" indent="-514350">
              <a:buAutoNum type="arabicPeriod"/>
            </a:pPr>
            <a:r>
              <a:rPr lang="uk-UA" sz="2000" dirty="0" smtClean="0"/>
              <a:t>Для компенсації втрат зменшена ставка ЄСВ впроваджується протягом перехідного періоду тривалістю півроку;</a:t>
            </a:r>
          </a:p>
          <a:p>
            <a:pPr marL="514350" indent="-514350">
              <a:buAutoNum type="arabicPeriod"/>
            </a:pPr>
            <a:r>
              <a:rPr lang="uk-UA" sz="2000" dirty="0" smtClean="0"/>
              <a:t>Протягом перехідного періоду застосувати зменшену ставку зможуть платники, які збільшать фонд оплати праці в два рази.</a:t>
            </a:r>
          </a:p>
          <a:p>
            <a:pPr marL="514350" indent="-514350">
              <a:buAutoNum type="arabicPeriod"/>
            </a:pPr>
            <a:r>
              <a:rPr lang="uk-UA" sz="2000" dirty="0" smtClean="0"/>
              <a:t>Посилюється відповідальність роботодавців за неоформленого працівника до 17000 грн. за перший випадок і 51000 грн. за наступні випадки протягом року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14414" y="5214951"/>
            <a:ext cx="650085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Примечание: по </a:t>
            </a:r>
            <a:r>
              <a:rPr lang="ru-RU" sz="1400" dirty="0" smtClean="0"/>
              <a:t>бюджетному сектору </a:t>
            </a:r>
            <a:r>
              <a:rPr lang="ru-RU" sz="1400" dirty="0" smtClean="0"/>
              <a:t> поступления </a:t>
            </a:r>
            <a:r>
              <a:rPr lang="ru-RU" sz="1400" dirty="0" smtClean="0"/>
              <a:t>перекладываются </a:t>
            </a:r>
            <a:r>
              <a:rPr lang="ru-RU" sz="1400" dirty="0" smtClean="0"/>
              <a:t>в </a:t>
            </a:r>
            <a:r>
              <a:rPr lang="ru-RU" sz="1400" dirty="0" smtClean="0"/>
              <a:t>другой "карман" - происходит сокращение бюджетных затрат на ту же сумму, которая просто направляется в ПФ</a:t>
            </a:r>
            <a:endParaRPr lang="ru-RU" sz="1400" dirty="0"/>
          </a:p>
        </p:txBody>
      </p:sp>
    </p:spTree>
    <p:extLst>
      <p:ext uri="{BB962C8B-B14F-4D97-AF65-F5344CB8AC3E}">
        <p14:creationId xmlns="" xmlns:p14="http://schemas.microsoft.com/office/powerpoint/2010/main" val="1777461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ік">
  <a:themeElements>
    <a:clrScheme name="Поті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і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і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8177</TotalTime>
  <Words>44</Words>
  <Application>Microsoft Office PowerPoint</Application>
  <PresentationFormat>Экран (4:3)</PresentationFormat>
  <Paragraphs>13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Потік</vt:lpstr>
      <vt:lpstr>ПОДАТКОВА РЕФОРМА</vt:lpstr>
      <vt:lpstr>Єдиний соціальний внесок</vt:lpstr>
      <vt:lpstr>Слайд 3</vt:lpstr>
      <vt:lpstr>Слайд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Admin</dc:creator>
  <cp:lastModifiedBy>Gesha</cp:lastModifiedBy>
  <cp:revision>32</cp:revision>
  <dcterms:created xsi:type="dcterms:W3CDTF">2014-04-17T14:21:32Z</dcterms:created>
  <dcterms:modified xsi:type="dcterms:W3CDTF">2014-05-24T15:46:35Z</dcterms:modified>
</cp:coreProperties>
</file>