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rawings/drawing1.xml" ContentType="application/vnd.openxmlformats-officedocument.drawingml.chartshap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7" r:id="rId3"/>
    <p:sldId id="278" r:id="rId4"/>
    <p:sldId id="261" r:id="rId5"/>
    <p:sldId id="262" r:id="rId6"/>
    <p:sldId id="281" r:id="rId7"/>
    <p:sldId id="263" r:id="rId8"/>
    <p:sldId id="264" r:id="rId9"/>
    <p:sldId id="280" r:id="rId10"/>
    <p:sldId id="257" r:id="rId11"/>
    <p:sldId id="265" r:id="rId12"/>
    <p:sldId id="266" r:id="rId13"/>
    <p:sldId id="279" r:id="rId14"/>
    <p:sldId id="273" r:id="rId15"/>
    <p:sldId id="258" r:id="rId16"/>
    <p:sldId id="259" r:id="rId17"/>
    <p:sldId id="260" r:id="rId18"/>
    <p:sldId id="267" r:id="rId19"/>
    <p:sldId id="274" r:id="rId20"/>
    <p:sldId id="268" r:id="rId21"/>
    <p:sldId id="269" r:id="rId22"/>
    <p:sldId id="270" r:id="rId23"/>
    <p:sldId id="271" r:id="rId24"/>
    <p:sldId id="272" r:id="rId25"/>
    <p:sldId id="275" r:id="rId26"/>
    <p:sldId id="276" r:id="rId2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5" d="100"/>
          <a:sy n="65" d="100"/>
        </p:scale>
        <p:origin x="-1314" y="-29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style val="27"/>
  <c:chart>
    <c:autoTitleDeleted val="1"/>
    <c:plotArea>
      <c:layout>
        <c:manualLayout>
          <c:layoutTarget val="inner"/>
          <c:xMode val="edge"/>
          <c:yMode val="edge"/>
          <c:x val="5.486523076866575E-2"/>
          <c:y val="4.5479041755217157E-2"/>
          <c:w val="0.54844594861360674"/>
          <c:h val="0.90904191648956589"/>
        </c:manualLayout>
      </c:layout>
      <c:barChart>
        <c:barDir val="col"/>
        <c:grouping val="clustered"/>
        <c:ser>
          <c:idx val="0"/>
          <c:order val="0"/>
          <c:tx>
            <c:strRef>
              <c:f>Аркуш1!$B$1</c:f>
              <c:strCache>
                <c:ptCount val="1"/>
                <c:pt idx="0">
                  <c:v>Прогноз Світового банку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Ref>
              <c:f>Аркуш1!$A$2</c:f>
              <c:numCache>
                <c:formatCode>General</c:formatCode>
                <c:ptCount val="1"/>
              </c:numCache>
            </c:numRef>
          </c:cat>
          <c:val>
            <c:numRef>
              <c:f>Аркуш1!$B$2</c:f>
              <c:numCache>
                <c:formatCode>0%</c:formatCode>
                <c:ptCount val="1"/>
                <c:pt idx="0">
                  <c:v>-3.0000000000000002E-2</c:v>
                </c:pt>
              </c:numCache>
            </c:numRef>
          </c:val>
        </c:ser>
        <c:ser>
          <c:idx val="1"/>
          <c:order val="1"/>
          <c:tx>
            <c:strRef>
              <c:f>Аркуш1!$C$1</c:f>
              <c:strCache>
                <c:ptCount val="1"/>
                <c:pt idx="0">
                  <c:v>Прогноз Міжнародного валютного фонду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Ref>
              <c:f>Аркуш1!$A$2</c:f>
              <c:numCache>
                <c:formatCode>General</c:formatCode>
                <c:ptCount val="1"/>
              </c:numCache>
            </c:numRef>
          </c:cat>
          <c:val>
            <c:numRef>
              <c:f>Аркуш1!$C$2</c:f>
              <c:numCache>
                <c:formatCode>0%</c:formatCode>
                <c:ptCount val="1"/>
                <c:pt idx="0">
                  <c:v>-0.05</c:v>
                </c:pt>
              </c:numCache>
            </c:numRef>
          </c:val>
        </c:ser>
        <c:ser>
          <c:idx val="2"/>
          <c:order val="2"/>
          <c:tx>
            <c:strRef>
              <c:f>Аркуш1!$D$1</c:f>
              <c:strCache>
                <c:ptCount val="1"/>
                <c:pt idx="0">
                  <c:v>Прогноз Європейського банку реконструкції і розвитку</c:v>
                </c:pt>
              </c:strCache>
            </c:strRef>
          </c:tx>
          <c:dLbls>
            <c:numFmt formatCode="0.0%" sourceLinked="0"/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Ref>
              <c:f>Аркуш1!$A$2</c:f>
              <c:numCache>
                <c:formatCode>General</c:formatCode>
                <c:ptCount val="1"/>
              </c:numCache>
            </c:numRef>
          </c:cat>
          <c:val>
            <c:numRef>
              <c:f>Аркуш1!$D$2</c:f>
              <c:numCache>
                <c:formatCode>0%</c:formatCode>
                <c:ptCount val="1"/>
                <c:pt idx="0">
                  <c:v>-7.0000000000000021E-2</c:v>
                </c:pt>
              </c:numCache>
            </c:numRef>
          </c:val>
        </c:ser>
        <c:dLbls>
          <c:showVal val="1"/>
        </c:dLbls>
        <c:axId val="88570880"/>
        <c:axId val="88580864"/>
      </c:barChart>
      <c:catAx>
        <c:axId val="88570880"/>
        <c:scaling>
          <c:orientation val="minMax"/>
        </c:scaling>
        <c:axPos val="b"/>
        <c:numFmt formatCode="General" sourceLinked="1"/>
        <c:majorTickMark val="none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88580864"/>
        <c:crosses val="autoZero"/>
        <c:auto val="1"/>
        <c:lblAlgn val="ctr"/>
        <c:lblOffset val="100"/>
      </c:catAx>
      <c:valAx>
        <c:axId val="88580864"/>
        <c:scaling>
          <c:orientation val="minMax"/>
        </c:scaling>
        <c:axPos val="l"/>
        <c:majorGridlines/>
        <c:numFmt formatCode="0%" sourceLinked="1"/>
        <c:majorTickMark val="none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88570880"/>
        <c:crosses val="autoZero"/>
        <c:crossBetween val="between"/>
      </c:valAx>
    </c:plotArea>
    <c:legend>
      <c:legendPos val="r"/>
      <c:layout/>
      <c:txPr>
        <a:bodyPr/>
        <a:lstStyle/>
        <a:p>
          <a:pPr>
            <a:defRPr lang="uk-UA"/>
          </a:pPr>
          <a:endParaRPr lang="ru-RU"/>
        </a:p>
      </c:txPr>
    </c:legend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plotArea>
      <c:layout>
        <c:manualLayout>
          <c:layoutTarget val="inner"/>
          <c:xMode val="edge"/>
          <c:yMode val="edge"/>
          <c:x val="0.10630549874889278"/>
          <c:y val="8.7708411448568932E-2"/>
          <c:w val="0.40117085675332576"/>
          <c:h val="0.81288026496687915"/>
        </c:manualLayout>
      </c:layout>
      <c:barChart>
        <c:barDir val="col"/>
        <c:grouping val="stacked"/>
        <c:ser>
          <c:idx val="0"/>
          <c:order val="0"/>
          <c:tx>
            <c:strRef>
              <c:f>Аркуш1!$B$1</c:f>
              <c:strCache>
                <c:ptCount val="1"/>
                <c:pt idx="0">
                  <c:v>Оборот роздрібної торгівлі1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Аркуш1!$B$2</c:f>
              <c:numCache>
                <c:formatCode>0.0</c:formatCode>
                <c:ptCount val="1"/>
                <c:pt idx="0">
                  <c:v>884203.7</c:v>
                </c:pt>
              </c:numCache>
            </c:numRef>
          </c:val>
        </c:ser>
        <c:ser>
          <c:idx val="1"/>
          <c:order val="1"/>
          <c:tx>
            <c:strRef>
              <c:f>Аркуш1!$C$1</c:f>
              <c:strCache>
                <c:ptCount val="1"/>
                <c:pt idx="0">
                  <c:v>Оборот ресторанного господарства1</c:v>
                </c:pt>
              </c:strCache>
            </c:strRef>
          </c:tx>
          <c:dLbls>
            <c:dLbl>
              <c:idx val="0"/>
              <c:layout>
                <c:manualLayout>
                  <c:x val="0.13063763608087092"/>
                  <c:y val="4.761873515810526E-2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Аркуш1!$C$2</c:f>
              <c:numCache>
                <c:formatCode>0.0</c:formatCode>
                <c:ptCount val="1"/>
                <c:pt idx="0">
                  <c:v>24321.7</c:v>
                </c:pt>
              </c:numCache>
            </c:numRef>
          </c:val>
        </c:ser>
        <c:ser>
          <c:idx val="2"/>
          <c:order val="2"/>
          <c:tx>
            <c:strRef>
              <c:f>Аркуш1!$D$1</c:f>
              <c:strCache>
                <c:ptCount val="1"/>
                <c:pt idx="0">
                  <c:v>Пасажирські перевезення всіма видами транспорту2</c:v>
                </c:pt>
              </c:strCache>
            </c:strRef>
          </c:tx>
          <c:dLbls>
            <c:dLbl>
              <c:idx val="0"/>
              <c:layout>
                <c:manualLayout>
                  <c:x val="0.13063763608087092"/>
                  <c:y val="2.777777777777779E-2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Аркуш1!$D$2</c:f>
              <c:numCache>
                <c:formatCode>0.0</c:formatCode>
                <c:ptCount val="1"/>
                <c:pt idx="0">
                  <c:v>6620</c:v>
                </c:pt>
              </c:numCache>
            </c:numRef>
          </c:val>
        </c:ser>
        <c:ser>
          <c:idx val="3"/>
          <c:order val="3"/>
          <c:tx>
            <c:strRef>
              <c:f>Аркуш1!$E$1</c:f>
              <c:strCache>
                <c:ptCount val="1"/>
                <c:pt idx="0">
                  <c:v>Послуги пошти та зв’язку населенню3</c:v>
                </c:pt>
              </c:strCache>
            </c:strRef>
          </c:tx>
          <c:dLbls>
            <c:dLbl>
              <c:idx val="0"/>
              <c:layout>
                <c:manualLayout>
                  <c:x val="0.12441679626749612"/>
                  <c:y val="7.9365079365079378E-3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Аркуш1!$E$2</c:f>
              <c:numCache>
                <c:formatCode>0.0</c:formatCode>
                <c:ptCount val="1"/>
                <c:pt idx="0">
                  <c:v>33898.800000000003</c:v>
                </c:pt>
              </c:numCache>
            </c:numRef>
          </c:val>
        </c:ser>
        <c:ser>
          <c:idx val="4"/>
          <c:order val="4"/>
          <c:tx>
            <c:strRef>
              <c:f>Аркуш1!$F$1</c:f>
              <c:strCache>
                <c:ptCount val="1"/>
                <c:pt idx="0">
                  <c:v>Капітальні інвестиції за рахунок коштів населення на будівництво власних квартир4</c:v>
                </c:pt>
              </c:strCache>
            </c:strRef>
          </c:tx>
          <c:dLbls>
            <c:dLbl>
              <c:idx val="0"/>
              <c:layout>
                <c:manualLayout>
                  <c:x val="0.13063763608087092"/>
                  <c:y val="-1.1904761904761906E-2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Аркуш1!$F$2</c:f>
              <c:numCache>
                <c:formatCode>0.0</c:formatCode>
                <c:ptCount val="1"/>
                <c:pt idx="0">
                  <c:v>5916.2</c:v>
                </c:pt>
              </c:numCache>
            </c:numRef>
          </c:val>
        </c:ser>
        <c:ser>
          <c:idx val="5"/>
          <c:order val="5"/>
          <c:tx>
            <c:strRef>
              <c:f>Аркуш1!$G$1</c:f>
              <c:strCache>
                <c:ptCount val="1"/>
                <c:pt idx="0">
                  <c:v>Державні закупівлі за рахунок коштів бюджетів та фондів5</c:v>
                </c:pt>
              </c:strCache>
            </c:strRef>
          </c:tx>
          <c:dLbls>
            <c:dLbl>
              <c:idx val="0"/>
              <c:layout>
                <c:manualLayout>
                  <c:x val="0.12234318299637117"/>
                  <c:y val="-1.5316800353226875E-2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Аркуш1!$G$2</c:f>
              <c:numCache>
                <c:formatCode>0.0</c:formatCode>
                <c:ptCount val="1"/>
                <c:pt idx="0">
                  <c:v>86869.4</c:v>
                </c:pt>
              </c:numCache>
            </c:numRef>
          </c:val>
        </c:ser>
        <c:ser>
          <c:idx val="6"/>
          <c:order val="6"/>
          <c:tx>
            <c:strRef>
              <c:f>Аркуш1!$H$1</c:f>
              <c:strCache>
                <c:ptCount val="1"/>
                <c:pt idx="0">
                  <c:v>Житлово-комунальні послуги насленню6</c:v>
                </c:pt>
              </c:strCache>
            </c:strRef>
          </c:tx>
          <c:dLbls>
            <c:dLbl>
              <c:idx val="0"/>
              <c:layout>
                <c:manualLayout>
                  <c:x val="0.12649040953862106"/>
                  <c:y val="-6.2305295950155779E-3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Аркуш1!$H$2</c:f>
              <c:numCache>
                <c:formatCode>0.0</c:formatCode>
                <c:ptCount val="1"/>
                <c:pt idx="0">
                  <c:v>38787</c:v>
                </c:pt>
              </c:numCache>
            </c:numRef>
          </c:val>
        </c:ser>
        <c:ser>
          <c:idx val="7"/>
          <c:order val="7"/>
          <c:tx>
            <c:strRef>
              <c:f>Аркуш1!$I$1</c:f>
              <c:strCache>
                <c:ptCount val="1"/>
                <c:pt idx="0">
                  <c:v>Обсяги постачання електроенергії населенню6</c:v>
                </c:pt>
              </c:strCache>
            </c:strRef>
          </c:tx>
          <c:dLbls>
            <c:dLbl>
              <c:idx val="0"/>
              <c:layout>
                <c:manualLayout>
                  <c:x val="0.12441679626749612"/>
                  <c:y val="-2.80373831775701E-2"/>
                </c:manualLayout>
              </c:layout>
              <c:showVal val="1"/>
            </c:dLbl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strRef>
              <c:f>Аркуш1!$A$2</c:f>
              <c:strCache>
                <c:ptCount val="1"/>
                <c:pt idx="0">
                  <c:v>2013 рік</c:v>
                </c:pt>
              </c:strCache>
            </c:strRef>
          </c:cat>
          <c:val>
            <c:numRef>
              <c:f>Аркуш1!$I$2</c:f>
              <c:numCache>
                <c:formatCode>0.0</c:formatCode>
                <c:ptCount val="1"/>
                <c:pt idx="0">
                  <c:v>8504</c:v>
                </c:pt>
              </c:numCache>
            </c:numRef>
          </c:val>
        </c:ser>
        <c:dLbls>
          <c:showVal val="1"/>
        </c:dLbls>
        <c:overlap val="100"/>
        <c:axId val="88730624"/>
        <c:axId val="89735936"/>
      </c:barChart>
      <c:catAx>
        <c:axId val="88730624"/>
        <c:scaling>
          <c:orientation val="minMax"/>
        </c:scaling>
        <c:axPos val="b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89735936"/>
        <c:crosses val="autoZero"/>
        <c:auto val="1"/>
        <c:lblAlgn val="ctr"/>
        <c:lblOffset val="100"/>
      </c:catAx>
      <c:valAx>
        <c:axId val="89735936"/>
        <c:scaling>
          <c:orientation val="minMax"/>
          <c:min val="0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lang="uk-UA"/>
                </a:pPr>
                <a:r>
                  <a:rPr lang="uk-UA"/>
                  <a:t>млн.грн.</a:t>
                </a:r>
              </a:p>
            </c:rich>
          </c:tx>
          <c:layout>
            <c:manualLayout>
              <c:xMode val="edge"/>
              <c:yMode val="edge"/>
              <c:x val="0"/>
              <c:y val="1.6782277215348057E-3"/>
            </c:manualLayout>
          </c:layout>
        </c:title>
        <c:numFmt formatCode="0.0" sourceLinked="1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88730624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50747635550221837"/>
          <c:y val="0"/>
          <c:w val="0.48008196487103194"/>
          <c:h val="1"/>
        </c:manualLayout>
      </c:layout>
      <c:txPr>
        <a:bodyPr/>
        <a:lstStyle/>
        <a:p>
          <a:pPr>
            <a:defRPr lang="uk-UA"/>
          </a:pPr>
          <a:endParaRPr lang="ru-RU"/>
        </a:p>
      </c:txPr>
    </c:legend>
    <c:plotVisOnly val="1"/>
    <c:dispBlanksAs val="gap"/>
  </c:chart>
  <c:txPr>
    <a:bodyPr/>
    <a:lstStyle/>
    <a:p>
      <a:pPr>
        <a:defRPr sz="1400">
          <a:latin typeface="+mj-lt"/>
        </a:defRPr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 lang="uk-UA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pPr>
            <a:r>
              <a:rPr lang="ru-RU" sz="2800" b="1" i="0" u="none" strike="noStrike" baseline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1057781 млн. грн.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c:rich>
      </c:tx>
      <c:layout>
        <c:manualLayout>
          <c:xMode val="edge"/>
          <c:yMode val="edge"/>
          <c:x val="0.18300744361737589"/>
          <c:y val="0.49472892439681532"/>
        </c:manualLayout>
      </c:layout>
    </c:title>
    <c:plotArea>
      <c:layout/>
      <c:barChart>
        <c:barDir val="col"/>
        <c:grouping val="percentStacked"/>
        <c:ser>
          <c:idx val="0"/>
          <c:order val="0"/>
          <c:tx>
            <c:strRef>
              <c:f>Аркуш1!$B$1</c:f>
              <c:strCache>
                <c:ptCount val="1"/>
                <c:pt idx="0">
                  <c:v>Кінцеві споживчі витрати домашніх господарств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tint val="96000"/>
                    <a:satMod val="120000"/>
                    <a:lumMod val="120000"/>
                  </a:schemeClr>
                </a:gs>
                <a:gs pos="100000">
                  <a:schemeClr val="accent2">
                    <a:shade val="89000"/>
                    <a:lumMod val="90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25400" dir="5400000" rotWithShape="0">
                <a:srgbClr val="000000">
                  <a:alpha val="38000"/>
                </a:srgbClr>
              </a:outerShdw>
            </a:effectLst>
            <a:scene3d>
              <a:camera prst="orthographicFront">
                <a:rot lat="0" lon="0" rev="0"/>
              </a:camera>
              <a:lightRig rig="flat" dir="tl">
                <a:rot lat="0" lon="0" rev="6360000"/>
              </a:lightRig>
            </a:scene3d>
            <a:sp3d contourW="19050" prstMaterial="flat">
              <a:bevelT w="63500" h="63500"/>
              <a:contourClr>
                <a:schemeClr val="accent2">
                  <a:shade val="25000"/>
                  <a:satMod val="180000"/>
                </a:schemeClr>
              </a:contourClr>
            </a:sp3d>
          </c:spPr>
          <c:cat>
            <c:strRef>
              <c:f>Аркуш1!$A$2</c:f>
              <c:strCache>
                <c:ptCount val="1"/>
                <c:pt idx="0">
                  <c:v>Кінцеві споживчі витрати домашніх господарств</c:v>
                </c:pt>
              </c:strCache>
            </c:strRef>
          </c:cat>
          <c:val>
            <c:numRef>
              <c:f>Аркуш1!$B$2</c:f>
              <c:numCache>
                <c:formatCode>#,##0</c:formatCode>
                <c:ptCount val="1"/>
                <c:pt idx="0">
                  <c:v>1057781</c:v>
                </c:pt>
              </c:numCache>
            </c:numRef>
          </c:val>
        </c:ser>
        <c:dLbls/>
        <c:overlap val="100"/>
        <c:axId val="91575040"/>
        <c:axId val="91576576"/>
      </c:barChart>
      <c:catAx>
        <c:axId val="91575040"/>
        <c:scaling>
          <c:orientation val="minMax"/>
        </c:scaling>
        <c:axPos val="b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91576576"/>
        <c:crosses val="autoZero"/>
        <c:auto val="1"/>
        <c:lblAlgn val="ctr"/>
        <c:lblOffset val="100"/>
      </c:catAx>
      <c:valAx>
        <c:axId val="91576576"/>
        <c:scaling>
          <c:orientation val="minMax"/>
        </c:scaling>
        <c:axPos val="r"/>
        <c:majorGridlines/>
        <c:numFmt formatCode="0%" sourceLinked="1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91575040"/>
        <c:crosses val="max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>
        <c:manualLayout>
          <c:layoutTarget val="inner"/>
          <c:xMode val="edge"/>
          <c:yMode val="edge"/>
          <c:x val="0.16054531889097626"/>
          <c:y val="9.0037703679741093E-2"/>
          <c:w val="0.470811516580732"/>
          <c:h val="0.82991582695640542"/>
        </c:manualLayout>
      </c:layout>
      <c:barChart>
        <c:barDir val="col"/>
        <c:grouping val="stacked"/>
        <c:ser>
          <c:idx val="7"/>
          <c:order val="0"/>
          <c:tx>
            <c:strRef>
              <c:f>Аркуш4!$B$10</c:f>
              <c:strCache>
                <c:ptCount val="1"/>
                <c:pt idx="0">
                  <c:v>Інші</c:v>
                </c:pt>
              </c:strCache>
            </c:strRef>
          </c:tx>
          <c:dLbls>
            <c:numFmt formatCode="#,##0" sourceLinked="0"/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Аркуш4!$C$10</c:f>
              <c:numCache>
                <c:formatCode>#,##0.00</c:formatCode>
                <c:ptCount val="1"/>
                <c:pt idx="0">
                  <c:v>46651.700000000004</c:v>
                </c:pt>
              </c:numCache>
            </c:numRef>
          </c:val>
        </c:ser>
        <c:ser>
          <c:idx val="6"/>
          <c:order val="1"/>
          <c:tx>
            <c:strRef>
              <c:f>Аркуш4!$B$9</c:f>
              <c:strCache>
                <c:ptCount val="1"/>
                <c:pt idx="0">
                  <c:v>Власні надходження бюджетних установ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Аркуш4!$C$9</c:f>
              <c:numCache>
                <c:formatCode>#,##0.00</c:formatCode>
                <c:ptCount val="1"/>
                <c:pt idx="0">
                  <c:v>28985.3</c:v>
                </c:pt>
              </c:numCache>
            </c:numRef>
          </c:val>
        </c:ser>
        <c:ser>
          <c:idx val="5"/>
          <c:order val="2"/>
          <c:tx>
            <c:strRef>
              <c:f>Аркуш4!$B$8</c:f>
              <c:strCache>
                <c:ptCount val="1"/>
                <c:pt idx="0">
                  <c:v>Кошти, що перераховуються НБУ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Аркуш4!$C$8</c:f>
              <c:numCache>
                <c:formatCode>#,##0.00</c:formatCode>
                <c:ptCount val="1"/>
                <c:pt idx="0">
                  <c:v>28308.2</c:v>
                </c:pt>
              </c:numCache>
            </c:numRef>
          </c:val>
        </c:ser>
        <c:ser>
          <c:idx val="4"/>
          <c:order val="3"/>
          <c:tx>
            <c:strRef>
              <c:f>Аркуш4!$B$7</c:f>
              <c:strCache>
                <c:ptCount val="1"/>
                <c:pt idx="0">
                  <c:v>Ввізне мито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Аркуш4!$C$7</c:f>
              <c:numCache>
                <c:formatCode>#,##0.00</c:formatCode>
                <c:ptCount val="1"/>
                <c:pt idx="0">
                  <c:v>13264.6</c:v>
                </c:pt>
              </c:numCache>
            </c:numRef>
          </c:val>
        </c:ser>
        <c:ser>
          <c:idx val="3"/>
          <c:order val="4"/>
          <c:tx>
            <c:strRef>
              <c:f>Аркуш4!$B$6</c:f>
              <c:strCache>
                <c:ptCount val="1"/>
                <c:pt idx="0">
                  <c:v>Плата за користування надрами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Аркуш4!$C$6</c:f>
              <c:numCache>
                <c:formatCode>#,##0.00</c:formatCode>
                <c:ptCount val="1"/>
                <c:pt idx="0">
                  <c:v>13020.2</c:v>
                </c:pt>
              </c:numCache>
            </c:numRef>
          </c:val>
        </c:ser>
        <c:ser>
          <c:idx val="2"/>
          <c:order val="5"/>
          <c:tx>
            <c:strRef>
              <c:f>Аркуш4!$B$5</c:f>
              <c:strCache>
                <c:ptCount val="1"/>
                <c:pt idx="0">
                  <c:v>Акцизний податок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Аркуш4!$C$5</c:f>
              <c:numCache>
                <c:formatCode>#,##0.00</c:formatCode>
                <c:ptCount val="1"/>
                <c:pt idx="0">
                  <c:v>26362.6</c:v>
                </c:pt>
              </c:numCache>
            </c:numRef>
          </c:val>
        </c:ser>
        <c:ser>
          <c:idx val="1"/>
          <c:order val="6"/>
          <c:tx>
            <c:strRef>
              <c:f>Аркуш4!$B$4</c:f>
              <c:strCache>
                <c:ptCount val="1"/>
                <c:pt idx="0">
                  <c:v>Податок на додану вартість </c:v>
                </c:pt>
              </c:strCache>
            </c:strRef>
          </c:tx>
          <c:dLbls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Аркуш4!$C$4</c:f>
              <c:numCache>
                <c:formatCode>#,##0.00</c:formatCode>
                <c:ptCount val="1"/>
                <c:pt idx="0">
                  <c:v>128269.29999999999</c:v>
                </c:pt>
              </c:numCache>
            </c:numRef>
          </c:val>
        </c:ser>
        <c:ser>
          <c:idx val="0"/>
          <c:order val="7"/>
          <c:tx>
            <c:strRef>
              <c:f>Аркуш4!$B$3</c:f>
              <c:strCache>
                <c:ptCount val="1"/>
                <c:pt idx="0">
                  <c:v>Податок на прибуток </c:v>
                </c:pt>
              </c:strCache>
            </c:strRef>
          </c:tx>
          <c:dLbls>
            <c:numFmt formatCode="#,##0.00" sourceLinked="0"/>
            <c:txPr>
              <a:bodyPr/>
              <a:lstStyle/>
              <a:p>
                <a:pPr>
                  <a:defRPr lang="uk-UA"/>
                </a:pPr>
                <a:endParaRPr lang="ru-RU"/>
              </a:p>
            </c:txPr>
            <c:showVal val="1"/>
          </c:dLbls>
          <c:cat>
            <c:numLit>
              <c:formatCode>General</c:formatCode>
              <c:ptCount val="1"/>
              <c:pt idx="0">
                <c:v>2013</c:v>
              </c:pt>
            </c:numLit>
          </c:cat>
          <c:val>
            <c:numRef>
              <c:f>Аркуш4!$C$3</c:f>
              <c:numCache>
                <c:formatCode>#,##0.00</c:formatCode>
                <c:ptCount val="1"/>
                <c:pt idx="0">
                  <c:v>54318.400000000001</c:v>
                </c:pt>
              </c:numCache>
            </c:numRef>
          </c:val>
        </c:ser>
        <c:dLbls>
          <c:showVal val="1"/>
        </c:dLbls>
        <c:overlap val="100"/>
        <c:axId val="68727936"/>
        <c:axId val="68729472"/>
      </c:barChart>
      <c:catAx>
        <c:axId val="68727936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68729472"/>
        <c:crosses val="autoZero"/>
        <c:auto val="1"/>
        <c:lblAlgn val="ctr"/>
        <c:lblOffset val="100"/>
      </c:catAx>
      <c:valAx>
        <c:axId val="68729472"/>
        <c:scaling>
          <c:orientation val="minMax"/>
        </c:scaling>
        <c:axPos val="l"/>
        <c:majorGridlines/>
        <c:title>
          <c:tx>
            <c:rich>
              <a:bodyPr rot="0" vert="horz"/>
              <a:lstStyle/>
              <a:p>
                <a:pPr>
                  <a:defRPr lang="uk-UA"/>
                </a:pPr>
                <a:r>
                  <a:rPr lang="uk-UA"/>
                  <a:t>млн. грн.</a:t>
                </a:r>
              </a:p>
            </c:rich>
          </c:tx>
          <c:layout>
            <c:manualLayout>
              <c:xMode val="edge"/>
              <c:yMode val="edge"/>
              <c:x val="2.049644021310916E-2"/>
              <c:y val="3.2839407369114788E-2"/>
            </c:manualLayout>
          </c:layout>
        </c:title>
        <c:numFmt formatCode="#,##0.00" sourceLinked="1"/>
        <c:tickLblPos val="nextTo"/>
        <c:txPr>
          <a:bodyPr/>
          <a:lstStyle/>
          <a:p>
            <a:pPr>
              <a:defRPr lang="uk-UA"/>
            </a:pPr>
            <a:endParaRPr lang="ru-RU"/>
          </a:p>
        </c:txPr>
        <c:crossAx val="68727936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63135683547170829"/>
          <c:y val="3.1995549729604347E-2"/>
          <c:w val="0.35595280919834271"/>
          <c:h val="0.96282250212118325"/>
        </c:manualLayout>
      </c:layout>
      <c:txPr>
        <a:bodyPr/>
        <a:lstStyle/>
        <a:p>
          <a:pPr>
            <a:defRPr lang="uk-UA"/>
          </a:pPr>
          <a:endParaRPr lang="ru-RU"/>
        </a:p>
      </c:txPr>
    </c:legend>
    <c:plotVisOnly val="1"/>
    <c:dispBlanksAs val="gap"/>
  </c:chart>
  <c:txPr>
    <a:bodyPr/>
    <a:lstStyle/>
    <a:p>
      <a:pPr>
        <a:defRPr sz="1600"/>
      </a:pPr>
      <a:endParaRPr lang="ru-RU"/>
    </a:p>
  </c:tx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0.598</cdr:x>
      <cdr:y>0.94441</cdr:y>
    </cdr:from>
    <cdr:to>
      <cdr:x>0.8844</cdr:x>
      <cdr:y>1</cdr:y>
    </cdr:to>
    <cdr:sp macro="" textlink="">
      <cdr:nvSpPr>
        <cdr:cNvPr id="2" name="TextBox 6"/>
        <cdr:cNvSpPr txBox="1"/>
      </cdr:nvSpPr>
      <cdr:spPr>
        <a:xfrm xmlns:a="http://schemas.openxmlformats.org/drawingml/2006/main">
          <a:off x="5403820" y="4706059"/>
          <a:ext cx="2588052" cy="277009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uk-UA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uk-UA" sz="1200" dirty="0" smtClean="0"/>
            <a:t>(за даними Міністерства фінансів)</a:t>
          </a:r>
          <a:endParaRPr lang="uk-UA" sz="1200" dirty="0"/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 smtClean="0"/>
              <a:t>Зразок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 smtClean="0"/>
              <a:t>Зразок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 smtClean="0"/>
              <a:t>Клацніть піктограму, щоб додати зображення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Зразок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 smtClean="0"/>
              <a:t>Зразок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1CA3E2BE-7D48-494F-9DB4-52993BC1E1EE}" type="datetimeFigureOut">
              <a:rPr lang="uk-UA" smtClean="0"/>
              <a:pPr/>
              <a:t>27.05.2014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E9F990C-CEF7-4533-8BBB-F7D98F3E7845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 smtClean="0"/>
              <a:t>Зразок тексту</a:t>
            </a:r>
          </a:p>
          <a:p>
            <a:pPr lvl="1"/>
            <a:r>
              <a:rPr lang="uk-UA" smtClean="0"/>
              <a:t>Другий рівень</a:t>
            </a:r>
          </a:p>
          <a:p>
            <a:pPr lvl="2"/>
            <a:r>
              <a:rPr lang="uk-UA" smtClean="0"/>
              <a:t>Третій рівень</a:t>
            </a:r>
          </a:p>
          <a:p>
            <a:pPr lvl="3"/>
            <a:r>
              <a:rPr lang="uk-UA" smtClean="0"/>
              <a:t>Четвертий рівень</a:t>
            </a:r>
          </a:p>
          <a:p>
            <a:pPr lvl="4"/>
            <a:r>
              <a:rPr lang="uk-UA" smtClean="0"/>
              <a:t>П'ятий рівень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8.wmf"/><Relationship Id="rId7" Type="http://schemas.openxmlformats.org/officeDocument/2006/relationships/image" Target="../media/image15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8.wmf"/><Relationship Id="rId7" Type="http://schemas.openxmlformats.org/officeDocument/2006/relationships/image" Target="../media/image12.wmf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w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132856"/>
            <a:ext cx="7772400" cy="1780108"/>
          </a:xfrm>
        </p:spPr>
        <p:txBody>
          <a:bodyPr>
            <a:normAutofit fontScale="90000"/>
          </a:bodyPr>
          <a:lstStyle/>
          <a:p>
            <a:r>
              <a:rPr lang="uk-UA" sz="4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Концепція змін щодо </a:t>
            </a:r>
            <a:br>
              <a:rPr lang="uk-UA" sz="4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податку на додану </a:t>
            </a: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вартість</a:t>
            </a:r>
            <a:r>
              <a:rPr 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групи </a:t>
            </a:r>
            <a:r>
              <a:rPr lang="uk-UA" sz="48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“Економічний</a:t>
            </a:r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8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розвиток”</a:t>
            </a:r>
            <a:endParaRPr lang="uk-UA" sz="4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5229200"/>
            <a:ext cx="3059832" cy="149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48106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Проблеми української економіки</a:t>
            </a:r>
          </a:p>
        </p:txBody>
      </p:sp>
      <p:pic>
        <p:nvPicPr>
          <p:cNvPr id="1026" name="Picture 2" descr="C:\Users\Admin\AppData\Local\Microsoft\Windows\Temporary Internet Files\Content.IE5\CL91OOOZ\MC900441527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2564904"/>
            <a:ext cx="3067223" cy="1778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Admin\AppData\Local\Microsoft\Windows\Temporary Internet Files\Content.IE5\S8RDV1NF\MC90019630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595660"/>
            <a:ext cx="1792224" cy="174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49027" y="4653136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Падіння ВВП</a:t>
            </a:r>
            <a:endParaRPr lang="uk-UA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08072" y="4679563"/>
            <a:ext cx="36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Падіння доходів бюджету</a:t>
            </a:r>
            <a:endParaRPr lang="uk-UA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5159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k-UA" sz="4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Прогнози падіння ВВП України</a:t>
            </a:r>
          </a:p>
        </p:txBody>
      </p:sp>
      <p:graphicFrame>
        <p:nvGraphicFramePr>
          <p:cNvPr id="6" name="Місце для вмісту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963986744"/>
              </p:ext>
            </p:extLst>
          </p:nvPr>
        </p:nvGraphicFramePr>
        <p:xfrm>
          <a:off x="251520" y="1988840"/>
          <a:ext cx="87129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0" y="6325552"/>
            <a:ext cx="79800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b="1" dirty="0" err="1" smtClean="0"/>
              <a:t>Джерело</a:t>
            </a:r>
            <a:r>
              <a:rPr lang="ru-RU" sz="1400" b="1" dirty="0" smtClean="0"/>
              <a:t>: </a:t>
            </a:r>
            <a:r>
              <a:rPr lang="ru-RU" sz="1400" b="1" dirty="0" err="1" smtClean="0"/>
              <a:t>Мінекономіки</a:t>
            </a:r>
            <a:r>
              <a:rPr lang="ru-RU" sz="1400" b="1" dirty="0" smtClean="0"/>
              <a:t> </a:t>
            </a:r>
            <a:r>
              <a:rPr lang="ru-RU" sz="1400" b="1" dirty="0" err="1"/>
              <a:t>може</a:t>
            </a:r>
            <a:r>
              <a:rPr lang="ru-RU" sz="1400" b="1" dirty="0"/>
              <a:t> </a:t>
            </a:r>
            <a:r>
              <a:rPr lang="ru-RU" sz="1400" b="1" dirty="0" err="1"/>
              <a:t>погіршити</a:t>
            </a:r>
            <a:r>
              <a:rPr lang="ru-RU" sz="1400" b="1" dirty="0"/>
              <a:t> прогноз </a:t>
            </a:r>
            <a:r>
              <a:rPr lang="ru-RU" sz="1400" b="1" dirty="0" smtClean="0"/>
              <a:t>ВВП / </a:t>
            </a:r>
            <a:r>
              <a:rPr lang="uk-UA" sz="1400" dirty="0" smtClean="0"/>
              <a:t>Економічна правда від 16 травня 2014 року</a:t>
            </a:r>
          </a:p>
          <a:p>
            <a:r>
              <a:rPr lang="en-US" sz="1400" dirty="0" smtClean="0"/>
              <a:t>http</a:t>
            </a:r>
            <a:r>
              <a:rPr lang="en-US" sz="1400" dirty="0"/>
              <a:t>://www.epravda.com.ua/news/2014/05/16/453728/</a:t>
            </a:r>
            <a:endParaRPr lang="uk-UA" sz="1400" dirty="0"/>
          </a:p>
        </p:txBody>
      </p:sp>
      <p:pic>
        <p:nvPicPr>
          <p:cNvPr id="8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5741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373216"/>
            <a:ext cx="9144000" cy="13542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Приблизний обсяг реалізації неплатникам ПДВ – 1089210 млн. грн.</a:t>
            </a:r>
          </a:p>
          <a:p>
            <a:r>
              <a:rPr lang="uk-UA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Приблизна сума ПДВ – 181520 млн. грн. </a:t>
            </a:r>
          </a:p>
          <a:p>
            <a:r>
              <a:rPr lang="uk-UA" sz="14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Розрахунок приблизної суми ПДВ не є абсолютно точним, а скоріше є лише орієнтиром, що пов’язано з тим, що розрахунки проведені на базі статистичних даних, які можуть відрізнятися від даних Міністерства доходів і зборів, а також неможливістю визначення за цими даним чи був продавець платником ПДВ чи ні. </a:t>
            </a:r>
            <a:endParaRPr lang="uk-UA" sz="1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179512" y="116632"/>
            <a:ext cx="878497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0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Дані щодо обсягів реалізації товарів та послуг населенню, бюджетним установам, державним цільовим фондам, Пенсійного фонду та фондам соціального страхування</a:t>
            </a:r>
          </a:p>
        </p:txBody>
      </p:sp>
      <p:graphicFrame>
        <p:nvGraphicFramePr>
          <p:cNvPr id="6" name="Діаграма 5"/>
          <p:cNvGraphicFramePr/>
          <p:nvPr>
            <p:extLst>
              <p:ext uri="{D42A27DB-BD31-4B8C-83A1-F6EECF244321}">
                <p14:modId xmlns:p14="http://schemas.microsoft.com/office/powerpoint/2010/main" xmlns="" val="579843151"/>
              </p:ext>
            </p:extLst>
          </p:nvPr>
        </p:nvGraphicFramePr>
        <p:xfrm>
          <a:off x="179512" y="1132294"/>
          <a:ext cx="8784976" cy="445694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6107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/>
          <p:cNvSpPr/>
          <p:nvPr/>
        </p:nvSpPr>
        <p:spPr>
          <a:xfrm>
            <a:off x="251520" y="2276872"/>
            <a:ext cx="864096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ru-RU" sz="2000" baseline="30000" dirty="0"/>
              <a:t>1 </a:t>
            </a:r>
            <a:r>
              <a:rPr lang="en-US" sz="2000" dirty="0" smtClean="0"/>
              <a:t>http</a:t>
            </a:r>
            <a:r>
              <a:rPr lang="ru-RU" sz="2000" dirty="0"/>
              <a:t>://</a:t>
            </a:r>
            <a:r>
              <a:rPr lang="en-US" sz="2000" dirty="0" err="1"/>
              <a:t>ukrstat</a:t>
            </a:r>
            <a:r>
              <a:rPr lang="ru-RU" sz="2000" dirty="0"/>
              <a:t>.</a:t>
            </a:r>
            <a:r>
              <a:rPr lang="en-US" sz="2000" dirty="0" err="1"/>
              <a:t>gov</a:t>
            </a:r>
            <a:r>
              <a:rPr lang="ru-RU" sz="2000" dirty="0"/>
              <a:t>.</a:t>
            </a:r>
            <a:r>
              <a:rPr lang="en-US" sz="2000" dirty="0" err="1"/>
              <a:t>ua</a:t>
            </a:r>
            <a:r>
              <a:rPr lang="ru-RU" sz="2000" dirty="0"/>
              <a:t>/</a:t>
            </a:r>
            <a:r>
              <a:rPr lang="en-US" sz="2000" dirty="0" err="1"/>
              <a:t>operativ</a:t>
            </a:r>
            <a:r>
              <a:rPr lang="ru-RU" sz="2000" dirty="0"/>
              <a:t>/</a:t>
            </a:r>
            <a:r>
              <a:rPr lang="en-US" sz="2000" dirty="0" err="1"/>
              <a:t>operativ</a:t>
            </a:r>
            <a:r>
              <a:rPr lang="ru-RU" sz="2000" dirty="0"/>
              <a:t>2013/</a:t>
            </a:r>
            <a:r>
              <a:rPr lang="en-US" sz="2000" dirty="0" err="1"/>
              <a:t>sr</a:t>
            </a:r>
            <a:r>
              <a:rPr lang="ru-RU" sz="2000" dirty="0"/>
              <a:t>/</a:t>
            </a:r>
            <a:r>
              <a:rPr lang="en-US" sz="2000" dirty="0" err="1"/>
              <a:t>roz</a:t>
            </a:r>
            <a:r>
              <a:rPr lang="ru-RU" sz="2000" dirty="0"/>
              <a:t>/</a:t>
            </a:r>
            <a:r>
              <a:rPr lang="en-US" sz="2000" dirty="0" err="1"/>
              <a:t>roz</a:t>
            </a:r>
            <a:r>
              <a:rPr lang="ru-RU" sz="2000" dirty="0"/>
              <a:t>_</a:t>
            </a:r>
            <a:r>
              <a:rPr lang="en-US" sz="2000" dirty="0"/>
              <a:t>u</a:t>
            </a:r>
            <a:r>
              <a:rPr lang="ru-RU" sz="2000" dirty="0"/>
              <a:t>/</a:t>
            </a:r>
            <a:r>
              <a:rPr lang="en-US" sz="2000" dirty="0" err="1"/>
              <a:t>roz</a:t>
            </a:r>
            <a:r>
              <a:rPr lang="ru-RU" sz="2000" dirty="0"/>
              <a:t>1213_</a:t>
            </a:r>
            <a:r>
              <a:rPr lang="en-US" sz="2000" dirty="0"/>
              <a:t>u</a:t>
            </a:r>
            <a:r>
              <a:rPr lang="ru-RU" sz="2000" dirty="0"/>
              <a:t>.</a:t>
            </a:r>
            <a:r>
              <a:rPr lang="en-US" sz="2000" dirty="0" err="1" smtClean="0"/>
              <a:t>htm</a:t>
            </a:r>
            <a:endParaRPr lang="uk-UA" sz="2000" dirty="0"/>
          </a:p>
          <a:p>
            <a:pPr>
              <a:lnSpc>
                <a:spcPct val="200000"/>
              </a:lnSpc>
            </a:pPr>
            <a:r>
              <a:rPr lang="ru-RU" sz="2000" baseline="30000" dirty="0"/>
              <a:t>2</a:t>
            </a:r>
            <a:r>
              <a:rPr lang="ru-RU" sz="2000" dirty="0"/>
              <a:t> </a:t>
            </a:r>
            <a:r>
              <a:rPr lang="en-US" sz="2000" dirty="0" smtClean="0"/>
              <a:t>http</a:t>
            </a:r>
            <a:r>
              <a:rPr lang="ru-RU" sz="2000" dirty="0"/>
              <a:t>://</a:t>
            </a:r>
            <a:r>
              <a:rPr lang="en-US" sz="2000" dirty="0" err="1"/>
              <a:t>ukrstat</a:t>
            </a:r>
            <a:r>
              <a:rPr lang="ru-RU" sz="2000" dirty="0"/>
              <a:t>.</a:t>
            </a:r>
            <a:r>
              <a:rPr lang="en-US" sz="2000" dirty="0" err="1"/>
              <a:t>gov</a:t>
            </a:r>
            <a:r>
              <a:rPr lang="ru-RU" sz="2000" dirty="0"/>
              <a:t>.</a:t>
            </a:r>
            <a:r>
              <a:rPr lang="en-US" sz="2000" dirty="0" err="1"/>
              <a:t>ua</a:t>
            </a:r>
            <a:r>
              <a:rPr lang="ru-RU" sz="2000" dirty="0"/>
              <a:t>/</a:t>
            </a:r>
            <a:r>
              <a:rPr lang="en-US" sz="2000" dirty="0" err="1"/>
              <a:t>operativ</a:t>
            </a:r>
            <a:r>
              <a:rPr lang="ru-RU" sz="2000" dirty="0"/>
              <a:t>/</a:t>
            </a:r>
            <a:r>
              <a:rPr lang="en-US" sz="2000" dirty="0" err="1"/>
              <a:t>operativ</a:t>
            </a:r>
            <a:r>
              <a:rPr lang="ru-RU" sz="2000" dirty="0"/>
              <a:t>2013/</a:t>
            </a:r>
            <a:r>
              <a:rPr lang="en-US" sz="2000" dirty="0" err="1"/>
              <a:t>tz</a:t>
            </a:r>
            <a:r>
              <a:rPr lang="ru-RU" sz="2000" dirty="0"/>
              <a:t>/</a:t>
            </a:r>
            <a:r>
              <a:rPr lang="en-US" sz="2000" dirty="0"/>
              <a:t>pp</a:t>
            </a:r>
            <a:r>
              <a:rPr lang="ru-RU" sz="2000" dirty="0"/>
              <a:t>/</a:t>
            </a:r>
            <a:r>
              <a:rPr lang="en-US" sz="2000" dirty="0"/>
              <a:t>pp</a:t>
            </a:r>
            <a:r>
              <a:rPr lang="ru-RU" sz="2000" dirty="0"/>
              <a:t>_</a:t>
            </a:r>
            <a:r>
              <a:rPr lang="en-US" sz="2000" dirty="0"/>
              <a:t>u</a:t>
            </a:r>
            <a:r>
              <a:rPr lang="ru-RU" sz="2000" dirty="0"/>
              <a:t>/</a:t>
            </a:r>
            <a:r>
              <a:rPr lang="en-US" sz="2000" dirty="0"/>
              <a:t>pp</a:t>
            </a:r>
            <a:r>
              <a:rPr lang="ru-RU" sz="2000" dirty="0"/>
              <a:t>1213_</a:t>
            </a:r>
            <a:r>
              <a:rPr lang="en-US" sz="2000" dirty="0"/>
              <a:t>u</a:t>
            </a:r>
            <a:r>
              <a:rPr lang="ru-RU" sz="2000" dirty="0"/>
              <a:t>.</a:t>
            </a:r>
            <a:r>
              <a:rPr lang="en-US" sz="2000" dirty="0" err="1" smtClean="0"/>
              <a:t>htm</a:t>
            </a:r>
            <a:endParaRPr lang="uk-UA" sz="2000" dirty="0"/>
          </a:p>
          <a:p>
            <a:pPr>
              <a:lnSpc>
                <a:spcPct val="200000"/>
              </a:lnSpc>
            </a:pPr>
            <a:r>
              <a:rPr lang="ru-RU" sz="2000" baseline="30000" dirty="0"/>
              <a:t>3</a:t>
            </a:r>
            <a:r>
              <a:rPr lang="ru-RU" sz="2000" dirty="0"/>
              <a:t> </a:t>
            </a:r>
            <a:r>
              <a:rPr lang="ru-RU" sz="2000" dirty="0" smtClean="0"/>
              <a:t>http</a:t>
            </a:r>
            <a:r>
              <a:rPr lang="ru-RU" sz="2000" dirty="0"/>
              <a:t>://</a:t>
            </a:r>
            <a:r>
              <a:rPr lang="ru-RU" sz="2000" dirty="0" smtClean="0"/>
              <a:t>ukrstat.gov.ua/operativ/operativ2013/tz/dnp/dnp_u/dnp1213_u.htm</a:t>
            </a:r>
            <a:endParaRPr lang="uk-UA" sz="2000" dirty="0"/>
          </a:p>
          <a:p>
            <a:pPr>
              <a:lnSpc>
                <a:spcPct val="200000"/>
              </a:lnSpc>
            </a:pPr>
            <a:r>
              <a:rPr lang="ru-RU" sz="2000" baseline="30000" dirty="0"/>
              <a:t>4</a:t>
            </a:r>
            <a:r>
              <a:rPr lang="ru-RU" sz="2000" dirty="0"/>
              <a:t> </a:t>
            </a:r>
            <a:r>
              <a:rPr lang="uk-UA" sz="2000" dirty="0" smtClean="0"/>
              <a:t>http</a:t>
            </a:r>
            <a:r>
              <a:rPr lang="uk-UA" sz="2000" dirty="0"/>
              <a:t>://</a:t>
            </a:r>
            <a:r>
              <a:rPr lang="uk-UA" sz="2000" dirty="0" smtClean="0"/>
              <a:t>ukrstat.gov.ua/operativ/operativ2013/ibd/kindj/infin_u/infin04_13u.htm</a:t>
            </a:r>
            <a:endParaRPr lang="uk-UA" sz="2000" dirty="0"/>
          </a:p>
          <a:p>
            <a:pPr>
              <a:lnSpc>
                <a:spcPct val="200000"/>
              </a:lnSpc>
            </a:pPr>
            <a:r>
              <a:rPr lang="ru-RU" sz="2000" baseline="30000" dirty="0"/>
              <a:t>5</a:t>
            </a:r>
            <a:r>
              <a:rPr lang="ru-RU" sz="2000" dirty="0"/>
              <a:t> </a:t>
            </a:r>
            <a:r>
              <a:rPr lang="ru-RU" sz="2000" dirty="0" smtClean="0"/>
              <a:t>http</a:t>
            </a:r>
            <a:r>
              <a:rPr lang="ru-RU" sz="2000" dirty="0"/>
              <a:t>://</a:t>
            </a:r>
            <a:r>
              <a:rPr lang="ru-RU" sz="2000" dirty="0" smtClean="0"/>
              <a:t>ukrstat.gov.ua/operativ/operativ2013/fin/zakup/zakup_u/zak413_u.htm</a:t>
            </a:r>
          </a:p>
          <a:p>
            <a:pPr>
              <a:lnSpc>
                <a:spcPct val="200000"/>
              </a:lnSpc>
            </a:pPr>
            <a:r>
              <a:rPr lang="ru-RU" sz="2000" baseline="30000" dirty="0" smtClean="0"/>
              <a:t>6</a:t>
            </a:r>
            <a:r>
              <a:rPr lang="ru-RU" sz="2000" dirty="0" smtClean="0"/>
              <a:t> http</a:t>
            </a:r>
            <a:r>
              <a:rPr lang="ru-RU" sz="2000" dirty="0"/>
              <a:t>://statistic.jkg-portal.com.ua/ua/statistic/splata-naselennjam-zhitlovo-komunalnih-poslug-za-2013-r-/</a:t>
            </a:r>
            <a:endParaRPr lang="uk-UA" sz="2000" dirty="0"/>
          </a:p>
        </p:txBody>
      </p:sp>
      <p:sp>
        <p:nvSpPr>
          <p:cNvPr id="3" name="Прямокутник 2"/>
          <p:cNvSpPr/>
          <p:nvPr/>
        </p:nvSpPr>
        <p:spPr>
          <a:xfrm>
            <a:off x="179512" y="260648"/>
            <a:ext cx="878497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Джерела статистичних даних, що були використані при розрахунках:</a:t>
            </a:r>
          </a:p>
        </p:txBody>
      </p:sp>
      <p:pic>
        <p:nvPicPr>
          <p:cNvPr id="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26941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Місце для вмісту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257359846"/>
              </p:ext>
            </p:extLst>
          </p:nvPr>
        </p:nvGraphicFramePr>
        <p:xfrm>
          <a:off x="33184" y="1556792"/>
          <a:ext cx="4752528" cy="51086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252728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Кінцеві </a:t>
            </a: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споживчі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витрати домашніх господарств у 2013 році</a:t>
            </a:r>
          </a:p>
        </p:txBody>
      </p:sp>
      <p:pic>
        <p:nvPicPr>
          <p:cNvPr id="5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644008" y="2898626"/>
            <a:ext cx="4740400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Розрахункова сума ПДВ </a:t>
            </a: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сплаченого </a:t>
            </a:r>
          </a:p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домашніми </a:t>
            </a:r>
            <a:r>
              <a:rPr lang="uk-UA" sz="2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господарствами </a:t>
            </a:r>
            <a:endParaRPr lang="uk-UA" sz="2800" b="1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176296,8</a:t>
            </a:r>
            <a:r>
              <a:rPr lang="uk-UA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млн. грн.</a:t>
            </a:r>
            <a:endParaRPr lang="uk-UA" sz="32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6553193"/>
            <a:ext cx="753443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dirty="0" smtClean="0"/>
              <a:t>Джерело: </a:t>
            </a:r>
            <a:r>
              <a:rPr lang="en-US" sz="1400" dirty="0"/>
              <a:t>http://ukrstat.org/uk/operativ/operativ2013/vvp/kkv_vvp/kkv_vvp_u/ksv_dg2013_u.htm</a:t>
            </a:r>
            <a:endParaRPr lang="uk-UA" sz="1400" dirty="0"/>
          </a:p>
        </p:txBody>
      </p:sp>
    </p:spTree>
    <p:extLst>
      <p:ext uri="{BB962C8B-B14F-4D97-AF65-F5344CB8AC3E}">
        <p14:creationId xmlns:p14="http://schemas.microsoft.com/office/powerpoint/2010/main" xmlns="" val="551282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іагра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23490251"/>
              </p:ext>
            </p:extLst>
          </p:nvPr>
        </p:nvGraphicFramePr>
        <p:xfrm>
          <a:off x="0" y="1758300"/>
          <a:ext cx="9036496" cy="49830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810549" y="188640"/>
            <a:ext cx="7519166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Показники виконання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Державного бюджету 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України </a:t>
            </a:r>
            <a:r>
              <a:rPr lang="ru-RU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за 2013 </a:t>
            </a:r>
            <a:r>
              <a:rPr lang="uk-UA" sz="32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рік</a:t>
            </a:r>
          </a:p>
        </p:txBody>
      </p:sp>
      <p:pic>
        <p:nvPicPr>
          <p:cNvPr id="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05296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Отже,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якщо орієнтуватися на статистичні дані та дані щодо виконання Державного бюджету України, у 2013 році замість </a:t>
            </a:r>
            <a:b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181520 млн</a:t>
            </a:r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грн.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 податку на додану вартість надійшло 128269 </a:t>
            </a:r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млн. 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грн., або на </a:t>
            </a:r>
            <a:r>
              <a:rPr lang="uk-UA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53251</a:t>
            </a:r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млн. грн. менше (41,5% від поточних надходжень податку на додану вартість)</a:t>
            </a:r>
          </a:p>
          <a:p>
            <a:endParaRPr lang="uk-UA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37323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2.bp.blogspot.com/-YvRxqzsgcHE/ULd9NlthN6I/AAAAAAAAB0A/Jf1bxhe6LlA/s1600/%D1%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2912" y="806401"/>
            <a:ext cx="7531625" cy="5782344"/>
          </a:xfrm>
          <a:prstGeom prst="rect">
            <a:avLst/>
          </a:prstGeom>
          <a:solidFill>
            <a:srgbClr val="C00000"/>
          </a:solidFill>
        </p:spPr>
      </p:pic>
      <p:sp>
        <p:nvSpPr>
          <p:cNvPr id="2" name="TextBox 1"/>
          <p:cNvSpPr txBox="1"/>
          <p:nvPr/>
        </p:nvSpPr>
        <p:spPr>
          <a:xfrm>
            <a:off x="672912" y="158582"/>
            <a:ext cx="717799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Рівень тіньової економіки України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1360538" y="6554693"/>
            <a:ext cx="782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За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розрахунками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професора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1">
                    <a:lumMod val="75000"/>
                  </a:schemeClr>
                </a:solidFill>
              </a:rPr>
              <a:t>Лінцського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</a:rPr>
              <a:t> университету Фридриха Шнайдера</a:t>
            </a:r>
            <a:endParaRPr lang="uk-UA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6601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причина: «Податкові ями</a:t>
            </a:r>
            <a:r>
              <a:rPr lang="uk-UA" sz="4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</p:txBody>
      </p:sp>
      <p:grpSp>
        <p:nvGrpSpPr>
          <p:cNvPr id="32" name="Групувати 31"/>
          <p:cNvGrpSpPr/>
          <p:nvPr/>
        </p:nvGrpSpPr>
        <p:grpSpPr>
          <a:xfrm>
            <a:off x="58349" y="2327301"/>
            <a:ext cx="8999033" cy="3957629"/>
            <a:chOff x="90949" y="1509712"/>
            <a:chExt cx="8999033" cy="3957629"/>
          </a:xfrm>
        </p:grpSpPr>
        <p:pic>
          <p:nvPicPr>
            <p:cNvPr id="33" name="Рисунок 32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8613" y="3890327"/>
              <a:ext cx="1047750" cy="6076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4" name="Рисунок 33" descr="C:\Users\Admin\AppData\Local\Microsoft\Windows\Temporary Internet Files\Content.IE5\W78AEL8G\MC900383614[1].wmf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3644" y="3814762"/>
              <a:ext cx="8477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5" name="Рисунок 34" descr="C:\Users\Admin\AppData\Local\Microsoft\Windows\Temporary Internet Files\Content.IE5\CPWSVCWX\MC900150783[1].wm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5050" y="3795077"/>
              <a:ext cx="8858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6" name="Рисунок 35" descr="C:\Users\Admin\AppData\Local\Microsoft\Windows\Temporary Internet Files\Content.IE5\EL84UVBJ\MC900036428[1].wmf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999" y="3909377"/>
              <a:ext cx="987425" cy="571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Рисунок 36" descr="C:\Users\Admin\AppData\Local\Microsoft\Windows\Temporary Internet Files\Content.IE5\V26V25N6\MC900089242[1].wmf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6948" y="3744170"/>
              <a:ext cx="8515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8" name="Поле 11"/>
            <p:cNvSpPr txBox="1"/>
            <p:nvPr/>
          </p:nvSpPr>
          <p:spPr>
            <a:xfrm>
              <a:off x="157624" y="454818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Видобування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20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4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39" name="Поле 12"/>
            <p:cNvSpPr txBox="1"/>
            <p:nvPr/>
          </p:nvSpPr>
          <p:spPr>
            <a:xfrm>
              <a:off x="1895475" y="4548186"/>
              <a:ext cx="1504950" cy="89703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Виробництво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30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4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6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40" name="Поле 13"/>
            <p:cNvSpPr txBox="1"/>
            <p:nvPr/>
          </p:nvSpPr>
          <p:spPr>
            <a:xfrm>
              <a:off x="3767138" y="454818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Оптова торгівля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40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6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8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41" name="Поле 14"/>
            <p:cNvSpPr txBox="1"/>
            <p:nvPr/>
          </p:nvSpPr>
          <p:spPr>
            <a:xfrm>
              <a:off x="5647373" y="4570305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Кінцева реалізація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60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8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12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42" name="Нашивка 41"/>
            <p:cNvSpPr/>
            <p:nvPr/>
          </p:nvSpPr>
          <p:spPr>
            <a:xfrm>
              <a:off x="1495886" y="379507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43" name="Нашивка 42"/>
            <p:cNvSpPr/>
            <p:nvPr/>
          </p:nvSpPr>
          <p:spPr>
            <a:xfrm>
              <a:off x="5317173" y="3871275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44" name="Нашивка 43"/>
            <p:cNvSpPr/>
            <p:nvPr/>
          </p:nvSpPr>
          <p:spPr>
            <a:xfrm>
              <a:off x="7474667" y="387105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45" name="Нашивка 44"/>
            <p:cNvSpPr/>
            <p:nvPr/>
          </p:nvSpPr>
          <p:spPr>
            <a:xfrm rot="5400000">
              <a:off x="2476500" y="3186112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46" name="Поле 20"/>
            <p:cNvSpPr txBox="1"/>
            <p:nvPr/>
          </p:nvSpPr>
          <p:spPr>
            <a:xfrm>
              <a:off x="1895475" y="2376487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 </a:t>
              </a:r>
              <a:b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</a:b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Витрати – 5 грн.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1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47" name="Рисунок 46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2150" y="1509712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8" name="Нашивка 47"/>
            <p:cNvSpPr/>
            <p:nvPr/>
          </p:nvSpPr>
          <p:spPr>
            <a:xfrm rot="5400000">
              <a:off x="4510088" y="3186112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49" name="Поле 24"/>
            <p:cNvSpPr txBox="1"/>
            <p:nvPr/>
          </p:nvSpPr>
          <p:spPr>
            <a:xfrm>
              <a:off x="3929063" y="2376487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 </a:t>
              </a:r>
              <a:b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</a:b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Витрати – 5 грн.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1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50" name="Рисунок 49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738" y="1509712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" name="Нашивка 50"/>
            <p:cNvSpPr/>
            <p:nvPr/>
          </p:nvSpPr>
          <p:spPr>
            <a:xfrm rot="5400000">
              <a:off x="671974" y="3205162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52" name="Поле 27"/>
            <p:cNvSpPr txBox="1"/>
            <p:nvPr/>
          </p:nvSpPr>
          <p:spPr>
            <a:xfrm>
              <a:off x="90949" y="2395537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 Витрати –  5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1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53" name="Рисунок 52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624" y="1528762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4" name="Нашивка 53"/>
            <p:cNvSpPr/>
            <p:nvPr/>
          </p:nvSpPr>
          <p:spPr>
            <a:xfrm rot="5400000">
              <a:off x="6361748" y="3208230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55" name="Поле 34"/>
            <p:cNvSpPr txBox="1"/>
            <p:nvPr/>
          </p:nvSpPr>
          <p:spPr>
            <a:xfrm>
              <a:off x="5780723" y="2398605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 </a:t>
              </a:r>
              <a:b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</a:b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Витрати – 5 грн.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1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56" name="Рисунок 55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7398" y="1531830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" name="Права фігурна дужка 56"/>
            <p:cNvSpPr/>
            <p:nvPr/>
          </p:nvSpPr>
          <p:spPr>
            <a:xfrm>
              <a:off x="7386638" y="1509712"/>
              <a:ext cx="180975" cy="179959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58" name="Поле 37"/>
            <p:cNvSpPr txBox="1"/>
            <p:nvPr/>
          </p:nvSpPr>
          <p:spPr>
            <a:xfrm>
              <a:off x="7585032" y="1589129"/>
              <a:ext cx="1504950" cy="164475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Всього фіктивного податкового кредиту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4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 з 12 грн., які повинні були сплачені до бюджету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59" name="Нашивка 58"/>
            <p:cNvSpPr/>
            <p:nvPr/>
          </p:nvSpPr>
          <p:spPr>
            <a:xfrm>
              <a:off x="3415021" y="3871276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</p:grpSp>
      <p:sp>
        <p:nvSpPr>
          <p:cNvPr id="2" name="TextBox 1"/>
          <p:cNvSpPr txBox="1"/>
          <p:nvPr/>
        </p:nvSpPr>
        <p:spPr>
          <a:xfrm>
            <a:off x="58349" y="6284930"/>
            <a:ext cx="81179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Дані умовні, що використовуються лише для наочного відображення наслідків</a:t>
            </a:r>
          </a:p>
          <a:p>
            <a:r>
              <a:rPr lang="uk-UA" dirty="0" smtClean="0"/>
              <a:t>функціонування «податкових ям» в Україні</a:t>
            </a:r>
            <a:endParaRPr lang="uk-UA" dirty="0"/>
          </a:p>
        </p:txBody>
      </p:sp>
      <p:pic>
        <p:nvPicPr>
          <p:cNvPr id="60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579567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99252" y="692696"/>
            <a:ext cx="28384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851104" cy="1252728"/>
          </a:xfrm>
        </p:spPr>
        <p:txBody>
          <a:bodyPr>
            <a:noAutofit/>
          </a:bodyPr>
          <a:lstStyle/>
          <a:p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Втрата ПДВ через «податкові ями» за оцінками уряду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9511" y="2035815"/>
            <a:ext cx="627607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/>
              <a:t>Арсеній Яценюк: Всі схеми попередньої влади ліквідуються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uk-UA" dirty="0" smtClean="0"/>
              <a:t>Економічна правда від 14 травня 2014 року</a:t>
            </a:r>
          </a:p>
          <a:p>
            <a:r>
              <a:rPr lang="en-US" dirty="0" smtClean="0"/>
              <a:t>http</a:t>
            </a:r>
            <a:r>
              <a:rPr lang="en-US" dirty="0"/>
              <a:t>://www.epravda.com.ua/publications/2014/05/14/452304/</a:t>
            </a:r>
            <a:endParaRPr lang="uk-UA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1" y="2924944"/>
            <a:ext cx="7708741" cy="3618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кутник 4"/>
          <p:cNvSpPr/>
          <p:nvPr/>
        </p:nvSpPr>
        <p:spPr>
          <a:xfrm>
            <a:off x="179511" y="3933056"/>
            <a:ext cx="5184576" cy="216024"/>
          </a:xfrm>
          <a:prstGeom prst="rect">
            <a:avLst/>
          </a:prstGeom>
          <a:solidFill>
            <a:srgbClr val="FF000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7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871938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9592" y="1268760"/>
            <a:ext cx="751916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Причина 2.</a:t>
            </a:r>
          </a:p>
          <a:p>
            <a:pPr algn="ctr"/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Відшкодування фіктивного податкового кредиту при експорті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9652" y="3429000"/>
            <a:ext cx="7519166" cy="1754326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Причина 3.</a:t>
            </a:r>
          </a:p>
          <a:p>
            <a:pPr algn="ctr"/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Заниження митної вартості товарів, або контрабанда</a:t>
            </a:r>
          </a:p>
        </p:txBody>
      </p:sp>
      <p:pic>
        <p:nvPicPr>
          <p:cNvPr id="6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5086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1"/>
          <p:cNvSpPr>
            <a:spLocks noGrp="1"/>
          </p:cNvSpPr>
          <p:nvPr>
            <p:ph idx="1"/>
          </p:nvPr>
        </p:nvSpPr>
        <p:spPr>
          <a:xfrm>
            <a:off x="467544" y="2420888"/>
            <a:ext cx="8280919" cy="4104456"/>
          </a:xfrm>
        </p:spPr>
        <p:txBody>
          <a:bodyPr>
            <a:normAutofit fontScale="77500" lnSpcReduction="20000"/>
          </a:bodyPr>
          <a:lstStyle/>
          <a:p>
            <a:pPr marL="514350" indent="-514350">
              <a:buAutoNum type="arabicPeriod"/>
            </a:pP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Створилася система </a:t>
            </a:r>
            <a:r>
              <a:rPr lang="uk-UA" sz="36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відкатів</a:t>
            </a: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за відшкодування ПДВ, часто фіктивного</a:t>
            </a:r>
          </a:p>
          <a:p>
            <a:pPr marL="514350" indent="-514350">
              <a:buAutoNum type="arabicPeriod"/>
            </a:pP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Внаслідок того, що вітчизняні виробники змушені сплачувати </a:t>
            </a:r>
            <a:r>
              <a:rPr lang="uk-UA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відкати</a:t>
            </a:r>
            <a:r>
              <a:rPr lang="uk-UA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, </a:t>
            </a: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зростає їх </a:t>
            </a:r>
            <a:r>
              <a:rPr lang="uk-UA" sz="36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неконкурентоспроможність</a:t>
            </a:r>
            <a:r>
              <a:rPr lang="uk-UA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</a:t>
            </a: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по відношенню до закордонних виробників</a:t>
            </a:r>
          </a:p>
          <a:p>
            <a:pPr marL="514350" indent="-514350">
              <a:buAutoNum type="arabicPeriod"/>
            </a:pP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Створювати бізнес в Україні стало невигідно, легше завезти готову продукцію</a:t>
            </a:r>
          </a:p>
          <a:p>
            <a:pPr marL="514350" indent="-514350">
              <a:buAutoNum type="arabicPeriod"/>
            </a:pPr>
            <a:r>
              <a:rPr lang="uk-UA" sz="36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Система адміністрування ПДВ стає все більш складною, з формальними зауваженнями, що породжує корупцію у перевіряючих.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Крім </a:t>
            </a:r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прямих втрат </a:t>
            </a:r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бюджету, також:</a:t>
            </a:r>
          </a:p>
        </p:txBody>
      </p:sp>
    </p:spTree>
    <p:extLst>
      <p:ext uri="{BB962C8B-B14F-4D97-AF65-F5344CB8AC3E}">
        <p14:creationId xmlns:p14="http://schemas.microsoft.com/office/powerpoint/2010/main" xmlns="" val="3511392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924944"/>
            <a:ext cx="8229600" cy="1252728"/>
          </a:xfrm>
        </p:spPr>
        <p:txBody>
          <a:bodyPr>
            <a:normAutofit/>
          </a:bodyPr>
          <a:lstStyle/>
          <a:p>
            <a:r>
              <a:rPr lang="uk-UA" sz="48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Концепція змін: 3 кроки</a:t>
            </a:r>
          </a:p>
        </p:txBody>
      </p:sp>
      <p:pic>
        <p:nvPicPr>
          <p:cNvPr id="3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436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19409" y="188640"/>
            <a:ext cx="8229600" cy="792088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Крок 1. Зміна ставок ПДВ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8" name="Групувати 17"/>
          <p:cNvGrpSpPr/>
          <p:nvPr/>
        </p:nvGrpSpPr>
        <p:grpSpPr>
          <a:xfrm>
            <a:off x="172220" y="2638006"/>
            <a:ext cx="8603745" cy="1723171"/>
            <a:chOff x="172220" y="3429000"/>
            <a:chExt cx="8603745" cy="1723171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53209" y="3575157"/>
              <a:ext cx="1047750" cy="6076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Рисунок 5" descr="C:\Users\Admin\AppData\Local\Microsoft\Windows\Temporary Internet Files\Content.IE5\W78AEL8G\MC900383614[1].wmf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8240" y="3499592"/>
              <a:ext cx="8477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Рисунок 6" descr="C:\Users\Admin\AppData\Local\Microsoft\Windows\Temporary Internet Files\Content.IE5\CPWSVCWX\MC900150783[1].wm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9646" y="3479907"/>
              <a:ext cx="8858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Рисунок 7" descr="C:\Users\Admin\AppData\Local\Microsoft\Windows\Temporary Internet Files\Content.IE5\EL84UVBJ\MC900036428[1].wmf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8595" y="3594207"/>
              <a:ext cx="987425" cy="571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Рисунок 8" descr="C:\Users\Admin\AppData\Local\Microsoft\Windows\Temporary Internet Files\Content.IE5\V26V25N6\MC900089242[1].wmf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71544" y="3429000"/>
              <a:ext cx="8515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Поле 11"/>
            <p:cNvSpPr txBox="1"/>
            <p:nvPr/>
          </p:nvSpPr>
          <p:spPr>
            <a:xfrm>
              <a:off x="172220" y="423301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Видобування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20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1,4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1" name="Поле 12"/>
            <p:cNvSpPr txBox="1"/>
            <p:nvPr/>
          </p:nvSpPr>
          <p:spPr>
            <a:xfrm>
              <a:off x="1910071" y="4233016"/>
              <a:ext cx="1504950" cy="89703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Виробництво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30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1,4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2,1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2" name="Поле 13"/>
            <p:cNvSpPr txBox="1"/>
            <p:nvPr/>
          </p:nvSpPr>
          <p:spPr>
            <a:xfrm>
              <a:off x="3781734" y="423301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Оптова торгівля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35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2,1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2,45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3" name="Поле 14"/>
            <p:cNvSpPr txBox="1"/>
            <p:nvPr/>
          </p:nvSpPr>
          <p:spPr>
            <a:xfrm>
              <a:off x="5661969" y="4255135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Роздрібна торгівля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Вартість 60 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2,45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/>
                  <a:latin typeface="Times New Roman"/>
                  <a:ea typeface="Calibri"/>
                  <a:cs typeface="Times New Roman"/>
                </a:rPr>
                <a:t>10,2 </a:t>
              </a:r>
              <a:r>
                <a:rPr lang="uk-UA" sz="1200" b="1" dirty="0">
                  <a:effectLst/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100" dirty="0">
                <a:effectLst/>
                <a:ea typeface="Calibri"/>
                <a:cs typeface="Times New Roman"/>
              </a:endParaRPr>
            </a:p>
          </p:txBody>
        </p:sp>
        <p:sp>
          <p:nvSpPr>
            <p:cNvPr id="14" name="Нашивка 13"/>
            <p:cNvSpPr/>
            <p:nvPr/>
          </p:nvSpPr>
          <p:spPr>
            <a:xfrm>
              <a:off x="1510482" y="347990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5" name="Нашивка 14"/>
            <p:cNvSpPr/>
            <p:nvPr/>
          </p:nvSpPr>
          <p:spPr>
            <a:xfrm>
              <a:off x="5331769" y="3556105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6" name="Нашивка 15"/>
            <p:cNvSpPr/>
            <p:nvPr/>
          </p:nvSpPr>
          <p:spPr>
            <a:xfrm>
              <a:off x="7489263" y="355588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  <p:sp>
          <p:nvSpPr>
            <p:cNvPr id="17" name="Нашивка 16"/>
            <p:cNvSpPr/>
            <p:nvPr/>
          </p:nvSpPr>
          <p:spPr>
            <a:xfrm>
              <a:off x="3429617" y="3556106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dirty="0"/>
            </a:p>
          </p:txBody>
        </p:sp>
      </p:grpSp>
      <p:grpSp>
        <p:nvGrpSpPr>
          <p:cNvPr id="20" name="Групувати 19"/>
          <p:cNvGrpSpPr/>
          <p:nvPr/>
        </p:nvGrpSpPr>
        <p:grpSpPr>
          <a:xfrm>
            <a:off x="3032880" y="5290068"/>
            <a:ext cx="1164101" cy="1397876"/>
            <a:chOff x="3716880" y="5290068"/>
            <a:chExt cx="1164101" cy="1397876"/>
          </a:xfrm>
        </p:grpSpPr>
        <p:pic>
          <p:nvPicPr>
            <p:cNvPr id="1026" name="Picture 2" descr="C:\Users\Admin\AppData\Local\Microsoft\Windows\Temporary Internet Files\Content.IE5\YJ6RZ8CO\MC900310602[1].wmf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18828" y="5290068"/>
              <a:ext cx="960204" cy="10212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9" name="TextBox 18"/>
            <p:cNvSpPr txBox="1"/>
            <p:nvPr/>
          </p:nvSpPr>
          <p:spPr>
            <a:xfrm>
              <a:off x="3716880" y="6318612"/>
              <a:ext cx="1164101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r>
                <a:rPr lang="uk-UA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</a:rPr>
                <a:t>БЮДЖЕТ</a:t>
              </a:r>
              <a:endParaRPr lang="uk-UA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endParaRPr>
            </a:p>
          </p:txBody>
        </p:sp>
      </p:grpSp>
      <p:sp>
        <p:nvSpPr>
          <p:cNvPr id="21" name="Стрілка кутом 20"/>
          <p:cNvSpPr/>
          <p:nvPr/>
        </p:nvSpPr>
        <p:spPr>
          <a:xfrm rot="10800000">
            <a:off x="4670355" y="4541824"/>
            <a:ext cx="1826955" cy="1623479"/>
          </a:xfrm>
          <a:prstGeom prst="bentArrow">
            <a:avLst>
              <a:gd name="adj1" fmla="val 10111"/>
              <a:gd name="adj2" fmla="val 10986"/>
              <a:gd name="adj3" fmla="val 25909"/>
              <a:gd name="adj4" fmla="val 4375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4" name="Стрілка кутом 23"/>
          <p:cNvSpPr/>
          <p:nvPr/>
        </p:nvSpPr>
        <p:spPr>
          <a:xfrm rot="10800000" flipH="1">
            <a:off x="872307" y="4478328"/>
            <a:ext cx="1826955" cy="1623479"/>
          </a:xfrm>
          <a:prstGeom prst="bentArrow">
            <a:avLst>
              <a:gd name="adj1" fmla="val 10111"/>
              <a:gd name="adj2" fmla="val 10986"/>
              <a:gd name="adj3" fmla="val 25909"/>
              <a:gd name="adj4" fmla="val 4375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416934" y="5186766"/>
            <a:ext cx="1965603" cy="369332"/>
          </a:xfrm>
          <a:prstGeom prst="rect">
            <a:avLst/>
          </a:prstGeom>
          <a:solidFill>
            <a:schemeClr val="bg2"/>
          </a:solidFill>
          <a:ln>
            <a:solidFill>
              <a:schemeClr val="tx2"/>
            </a:solidFill>
            <a:prstDash val="dash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10,2-2,45=7,75 грн.</a:t>
            </a:r>
          </a:p>
        </p:txBody>
      </p:sp>
      <p:sp>
        <p:nvSpPr>
          <p:cNvPr id="25" name="Стрілка кутом 24"/>
          <p:cNvSpPr/>
          <p:nvPr/>
        </p:nvSpPr>
        <p:spPr>
          <a:xfrm rot="10800000">
            <a:off x="4095030" y="4478326"/>
            <a:ext cx="617955" cy="1225312"/>
          </a:xfrm>
          <a:prstGeom prst="bentArrow">
            <a:avLst>
              <a:gd name="adj1" fmla="val 26628"/>
              <a:gd name="adj2" fmla="val 24231"/>
              <a:gd name="adj3" fmla="val 25000"/>
              <a:gd name="adj4" fmla="val 7500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29" name="Стрілка кутом 28"/>
          <p:cNvSpPr/>
          <p:nvPr/>
        </p:nvSpPr>
        <p:spPr>
          <a:xfrm rot="10800000" flipH="1">
            <a:off x="2467050" y="4478328"/>
            <a:ext cx="617955" cy="1225312"/>
          </a:xfrm>
          <a:prstGeom prst="bentArrow">
            <a:avLst>
              <a:gd name="adj1" fmla="val 26628"/>
              <a:gd name="adj2" fmla="val 24231"/>
              <a:gd name="adj3" fmla="val 25000"/>
              <a:gd name="adj4" fmla="val 75000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1772266" y="4726490"/>
            <a:ext cx="1606530" cy="369332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2,1-1,4=0,7 грн.</a:t>
            </a:r>
            <a:endParaRPr lang="uk-UA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79255" y="5168898"/>
            <a:ext cx="1619354" cy="369332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1,4-0,0=1,</a:t>
            </a: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</a:t>
            </a:r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грн.</a:t>
            </a:r>
            <a:endParaRPr lang="uk-UA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804319" y="4726490"/>
            <a:ext cx="1859805" cy="369332"/>
          </a:xfrm>
          <a:prstGeom prst="rect">
            <a:avLst/>
          </a:prstGeom>
          <a:solidFill>
            <a:schemeClr val="bg2"/>
          </a:solidFill>
          <a:ln cap="rnd">
            <a:solidFill>
              <a:schemeClr val="tx2"/>
            </a:solidFill>
            <a:prstDash val="dash"/>
            <a:beve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2,45-2,1=0,35 грн.</a:t>
            </a:r>
            <a:endParaRPr lang="uk-UA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7877" y="1609345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Округлена прямокутна виноска 27"/>
          <p:cNvSpPr/>
          <p:nvPr/>
        </p:nvSpPr>
        <p:spPr>
          <a:xfrm>
            <a:off x="7255704" y="1412776"/>
            <a:ext cx="1678481" cy="1225230"/>
          </a:xfrm>
          <a:prstGeom prst="wedgeRoundRectCallout">
            <a:avLst>
              <a:gd name="adj1" fmla="val -70917"/>
              <a:gd name="adj2" fmla="val 23043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неплатникам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6497311" y="5788058"/>
            <a:ext cx="2505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1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ПК – податковий кредит;</a:t>
            </a:r>
          </a:p>
          <a:p>
            <a:r>
              <a:rPr lang="uk-UA" sz="1400" b="1" dirty="0" smtClean="0"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ПЗ – податкове зобов’язання</a:t>
            </a:r>
            <a:endParaRPr lang="uk-UA" sz="1400" b="1" dirty="0"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2230224" y="1594794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095032" y="1594794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800839" y="1609345"/>
            <a:ext cx="1366080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Ставка ПДВ</a:t>
            </a:r>
          </a:p>
          <a:p>
            <a:pPr algn="ctr"/>
            <a:r>
              <a:rPr lang="uk-UA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17%</a:t>
            </a:r>
          </a:p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7389463" y="3578898"/>
            <a:ext cx="141096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uk-UA" sz="1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Неплатник ПДВ</a:t>
            </a:r>
            <a:endParaRPr lang="uk-UA" sz="14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1" name="Округлена прямокутна виноска 40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-38610"/>
              <a:gd name="adj2" fmla="val 107700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Округлена прямокутна виноска 41"/>
          <p:cNvSpPr/>
          <p:nvPr/>
        </p:nvSpPr>
        <p:spPr>
          <a:xfrm>
            <a:off x="378595" y="1088584"/>
            <a:ext cx="4953174" cy="360040"/>
          </a:xfrm>
          <a:prstGeom prst="wedgeRoundRectCallout">
            <a:avLst>
              <a:gd name="adj1" fmla="val 37388"/>
              <a:gd name="adj2" fmla="val 120399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Дана ставка застосовується при реалізації платникам ПДВ</a:t>
            </a:r>
            <a:endParaRPr lang="uk-UA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85739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99169" y="332656"/>
            <a:ext cx="8229600" cy="970368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Результат: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4" name="Групувати 3"/>
          <p:cNvGrpSpPr/>
          <p:nvPr/>
        </p:nvGrpSpPr>
        <p:grpSpPr>
          <a:xfrm>
            <a:off x="58349" y="2455125"/>
            <a:ext cx="8999033" cy="3957629"/>
            <a:chOff x="90949" y="1509712"/>
            <a:chExt cx="8999033" cy="3957629"/>
          </a:xfrm>
        </p:grpSpPr>
        <p:pic>
          <p:nvPicPr>
            <p:cNvPr id="5" name="Рисунок 4" descr="C:\Users\Admin\AppData\Local\Microsoft\Windows\Temporary Internet Files\Content.IE5\ISGOUTP3\MC900030029[1].wmf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38613" y="3890327"/>
              <a:ext cx="1047750" cy="60769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6" name="Рисунок 5" descr="C:\Users\Admin\AppData\Local\Microsoft\Windows\Temporary Internet Files\Content.IE5\W78AEL8G\MC900383614[1].wmf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13644" y="3814762"/>
              <a:ext cx="8477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Рисунок 6" descr="C:\Users\Admin\AppData\Local\Microsoft\Windows\Temporary Internet Files\Content.IE5\CPWSVCWX\MC900150783[1].wmf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05050" y="3795077"/>
              <a:ext cx="885825" cy="7334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8" name="Рисунок 7" descr="C:\Users\Admin\AppData\Local\Microsoft\Windows\Temporary Internet Files\Content.IE5\EL84UVBJ\MC900036428[1].wmf"/>
            <p:cNvPicPr/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999" y="3909377"/>
              <a:ext cx="987425" cy="5715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9" name="Рисунок 8" descr="C:\Users\Admin\AppData\Local\Microsoft\Windows\Temporary Internet Files\Content.IE5\V26V25N6\MC900089242[1].wmf"/>
            <p:cNvPicPr/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56948" y="3744170"/>
              <a:ext cx="8515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Поле 11"/>
            <p:cNvSpPr txBox="1"/>
            <p:nvPr/>
          </p:nvSpPr>
          <p:spPr>
            <a:xfrm>
              <a:off x="157624" y="454818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Видобування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20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1,4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11" name="Поле 12"/>
            <p:cNvSpPr txBox="1"/>
            <p:nvPr/>
          </p:nvSpPr>
          <p:spPr>
            <a:xfrm>
              <a:off x="1895475" y="4548186"/>
              <a:ext cx="1504950" cy="89703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Виробництво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30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1,4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2,1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12" name="Поле 13"/>
            <p:cNvSpPr txBox="1"/>
            <p:nvPr/>
          </p:nvSpPr>
          <p:spPr>
            <a:xfrm>
              <a:off x="3767138" y="4548187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Оптова торгівля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40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2,1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2,8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13" name="Поле 14"/>
            <p:cNvSpPr txBox="1"/>
            <p:nvPr/>
          </p:nvSpPr>
          <p:spPr>
            <a:xfrm>
              <a:off x="5647373" y="4570305"/>
              <a:ext cx="1504950" cy="897036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Кінцева реалізація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Вартість 60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2,8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ПЗ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10,2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14" name="Нашивка 13"/>
            <p:cNvSpPr/>
            <p:nvPr/>
          </p:nvSpPr>
          <p:spPr>
            <a:xfrm>
              <a:off x="1495886" y="379507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15" name="Нашивка 14"/>
            <p:cNvSpPr/>
            <p:nvPr/>
          </p:nvSpPr>
          <p:spPr>
            <a:xfrm>
              <a:off x="5317173" y="3871275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16" name="Нашивка 15"/>
            <p:cNvSpPr/>
            <p:nvPr/>
          </p:nvSpPr>
          <p:spPr>
            <a:xfrm>
              <a:off x="7474667" y="3871057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17" name="Нашивка 16"/>
            <p:cNvSpPr/>
            <p:nvPr/>
          </p:nvSpPr>
          <p:spPr>
            <a:xfrm rot="5400000">
              <a:off x="2476500" y="3186112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18" name="Поле 20"/>
            <p:cNvSpPr txBox="1"/>
            <p:nvPr/>
          </p:nvSpPr>
          <p:spPr>
            <a:xfrm>
              <a:off x="1895475" y="2376487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 </a:t>
              </a:r>
              <a:b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</a:b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Витрати – 5 грн.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0,35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19" name="Рисунок 18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62150" y="1509712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0" name="Нашивка 19"/>
            <p:cNvSpPr/>
            <p:nvPr/>
          </p:nvSpPr>
          <p:spPr>
            <a:xfrm rot="5400000">
              <a:off x="4510088" y="3186112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21" name="Поле 24"/>
            <p:cNvSpPr txBox="1"/>
            <p:nvPr/>
          </p:nvSpPr>
          <p:spPr>
            <a:xfrm>
              <a:off x="3929063" y="2376487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 </a:t>
              </a:r>
              <a:b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</a:b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Витрати – 5 грн.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0,35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22" name="Рисунок 21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5738" y="1509712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3" name="Нашивка 22"/>
            <p:cNvSpPr/>
            <p:nvPr/>
          </p:nvSpPr>
          <p:spPr>
            <a:xfrm rot="5400000">
              <a:off x="671974" y="3205162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24" name="Поле 27"/>
            <p:cNvSpPr txBox="1"/>
            <p:nvPr/>
          </p:nvSpPr>
          <p:spPr>
            <a:xfrm>
              <a:off x="90949" y="2395537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 Витрати –  5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0,35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25" name="Рисунок 24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7624" y="1528762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6" name="Нашивка 25"/>
            <p:cNvSpPr/>
            <p:nvPr/>
          </p:nvSpPr>
          <p:spPr>
            <a:xfrm rot="5400000">
              <a:off x="6361748" y="3208230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27" name="Поле 34"/>
            <p:cNvSpPr txBox="1"/>
            <p:nvPr/>
          </p:nvSpPr>
          <p:spPr>
            <a:xfrm>
              <a:off x="5780723" y="2398605"/>
              <a:ext cx="1504950" cy="800100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Фіктивні </a:t>
              </a:r>
              <a:b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</a:b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Витрати – 5 грн.</a:t>
              </a:r>
            </a:p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ПК – 0,85 грн.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pic>
          <p:nvPicPr>
            <p:cNvPr id="28" name="Рисунок 27" descr="C:\Users\Admin\AppData\Local\Microsoft\Windows\Temporary Internet Files\Content.IE5\2ZSI2N8P\MC900015964[1].wmf"/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47398" y="1531830"/>
              <a:ext cx="1321435" cy="7810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9" name="Права фігурна дужка 28"/>
            <p:cNvSpPr/>
            <p:nvPr/>
          </p:nvSpPr>
          <p:spPr>
            <a:xfrm>
              <a:off x="7386638" y="1509712"/>
              <a:ext cx="180975" cy="1799590"/>
            </a:xfrm>
            <a:prstGeom prst="rightBrac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  <p:sp>
          <p:nvSpPr>
            <p:cNvPr id="30" name="Поле 37"/>
            <p:cNvSpPr txBox="1"/>
            <p:nvPr/>
          </p:nvSpPr>
          <p:spPr>
            <a:xfrm>
              <a:off x="7585032" y="1589129"/>
              <a:ext cx="1504950" cy="1644757"/>
            </a:xfrm>
            <a:prstGeom prst="rect">
              <a:avLst/>
            </a:prstGeom>
            <a:ln/>
          </p:spPr>
          <p:style>
            <a:lnRef idx="0">
              <a:schemeClr val="accent1"/>
            </a:lnRef>
            <a:fillRef idx="3">
              <a:schemeClr val="accent1"/>
            </a:fillRef>
            <a:effectRef idx="3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t" anchorCtr="0" forceAA="0" compatLnSpc="1">
              <a:prstTxWarp prst="textNoShape">
                <a:avLst/>
              </a:prstTxWarp>
              <a:noAutofit/>
            </a:bodyPr>
            <a:lstStyle/>
            <a:p>
              <a:pPr algn="ctr">
                <a:lnSpc>
                  <a:spcPct val="115000"/>
                </a:lnSpc>
                <a:spcAft>
                  <a:spcPts val="0"/>
                </a:spcAft>
              </a:pP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Всього фіктивного податкового кредиту –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1,9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грн. з 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10,2 </a:t>
              </a:r>
              <a:r>
                <a:rPr lang="uk-UA" sz="12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грн</a:t>
              </a:r>
              <a:r>
                <a:rPr lang="uk-UA" sz="1200" b="1" dirty="0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/>
                  <a:ea typeface="Calibri"/>
                  <a:cs typeface="Times New Roman"/>
                </a:rPr>
                <a:t>., які повинні були сплачені до бюджету</a:t>
              </a:r>
              <a:endParaRPr lang="uk-UA" sz="1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endParaRPr>
            </a:p>
          </p:txBody>
        </p:sp>
        <p:sp>
          <p:nvSpPr>
            <p:cNvPr id="31" name="Нашивка 30"/>
            <p:cNvSpPr/>
            <p:nvPr/>
          </p:nvSpPr>
          <p:spPr>
            <a:xfrm>
              <a:off x="3415021" y="3871276"/>
              <a:ext cx="333375" cy="581025"/>
            </a:xfrm>
            <a:prstGeom prst="chevron">
              <a:avLst/>
            </a:prstGeom>
          </p:spPr>
          <p:style>
            <a:lnRef idx="0">
              <a:schemeClr val="accent5"/>
            </a:lnRef>
            <a:fillRef idx="3">
              <a:schemeClr val="accent5"/>
            </a:fillRef>
            <a:effectRef idx="3">
              <a:schemeClr val="accent5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endParaRPr lang="uk-UA" sz="1200" dirty="0"/>
            </a:p>
          </p:txBody>
        </p:sp>
      </p:grpSp>
      <p:sp>
        <p:nvSpPr>
          <p:cNvPr id="33" name="Округлений прямокутник 32"/>
          <p:cNvSpPr/>
          <p:nvPr/>
        </p:nvSpPr>
        <p:spPr>
          <a:xfrm>
            <a:off x="180037" y="1858478"/>
            <a:ext cx="7073035" cy="52013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Враховуючи що вартість «послуг» «податкової ями» складає 6-11%, то їх застосування стає економічно невиправданим</a:t>
            </a: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2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79773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1"/>
          <p:cNvSpPr>
            <a:spLocks noGrp="1"/>
          </p:cNvSpPr>
          <p:nvPr>
            <p:ph idx="1"/>
          </p:nvPr>
        </p:nvSpPr>
        <p:spPr>
          <a:xfrm>
            <a:off x="539552" y="2204864"/>
            <a:ext cx="7920879" cy="4353347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Надходження до бюджету з урахуванням відшкодованого ПДВ за нашими оцінками зросте приблизно на третину з 128 млрд. грн. до 150 млрд. на рік (потенціал до 180 млрд.);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Розміри ПДВ, що заявляються до відшкодування, будуть зменшенні майже в три рази;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роздрібних цін на 2,5%;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Збільшення оборотних коштів підприємств-виробників продукції  більш ніж на 12% (до 100 млрд. грн.);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ставки ПДВ буде сприяти зростанню як внутрішньому так і зовнішньому інвестуванню завдяки зменшенню потреб у фінансових ресурсах при здійсненні реальних інвестицій;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Суттєве зменшення корупційних схем, що пов’язані як при формуванні фіктивного ПДВ, так і при його відшкодуванні.</a:t>
            </a:r>
            <a:endParaRPr lang="uk-UA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 першого кроку: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530223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8328"/>
            <a:ext cx="8784976" cy="1074448"/>
          </a:xfrm>
        </p:spPr>
        <p:txBody>
          <a:bodyPr>
            <a:normAutofit/>
          </a:bodyPr>
          <a:lstStyle/>
          <a:p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Крок 2. Гарантії щодо відшкодування ПДВ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quarter" idx="14"/>
          </p:nvPr>
        </p:nvSpPr>
        <p:spPr>
          <a:xfrm>
            <a:off x="251520" y="2348880"/>
            <a:ext cx="8712968" cy="4176464"/>
          </a:xfrm>
        </p:spPr>
        <p:txBody>
          <a:bodyPr>
            <a:normAutofit lnSpcReduction="1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Встановлюється терміни для відшкодування заявленого ПДВ: 1 місяць для експортерів і 3 місяці для внутрішнього відшкодування. У разі порушення термінів нараховується пеня в розмірі 120% від облікової ставки НБУ.</a:t>
            </a:r>
          </a:p>
          <a:p>
            <a:pPr marL="457200" indent="-457200">
              <a:buFont typeface="+mj-lt"/>
              <a:buAutoNum type="arabicPeriod"/>
            </a:pP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Для обліку ПДВ, що сплачується до бюджету відкривається окремий рахунок. Порядок використання коштів з цього рахунку є наступним: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відшкодування ПДВ за рішенням суду;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відшкодування ПДВ 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заявками;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uk-UA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відшкодування ПДВ </a:t>
            </a: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податковими облігаціями. </a:t>
            </a:r>
            <a:b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Залишок перераховується до Державного бюджету.</a:t>
            </a:r>
          </a:p>
          <a:p>
            <a:pPr marL="457200" indent="-457200">
              <a:buFont typeface="+mj-lt"/>
              <a:buAutoNum type="arabicPeriod"/>
            </a:pPr>
            <a:endParaRPr lang="uk-UA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76191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1"/>
          <p:cNvSpPr>
            <a:spLocks noGrp="1"/>
          </p:cNvSpPr>
          <p:nvPr>
            <p:ph idx="1"/>
          </p:nvPr>
        </p:nvSpPr>
        <p:spPr>
          <a:xfrm>
            <a:off x="539552" y="2852936"/>
            <a:ext cx="7920879" cy="3705275"/>
          </a:xfrm>
        </p:spPr>
        <p:txBody>
          <a:bodyPr>
            <a:normAutofit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uk-UA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підвищення відповідальності податкових органів за затримку </a:t>
            </a: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 </a:t>
            </a:r>
            <a:r>
              <a:rPr lang="uk-UA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несвоєчасне відшкодування ПДВ;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заморожених коштів експортерів, що виникають внаслідок невідшкодування ПДВ;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зменшення корупційних схем, що пов’язані з хабарництвом при відшкодуванні ПДВ.</a:t>
            </a:r>
            <a:endParaRPr lang="uk-UA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 другого кроку: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128832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8328"/>
            <a:ext cx="8784976" cy="1506496"/>
          </a:xfrm>
        </p:spPr>
        <p:txBody>
          <a:bodyPr>
            <a:normAutofit fontScale="90000"/>
          </a:bodyPr>
          <a:lstStyle/>
          <a:p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Крок </a:t>
            </a:r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Впровадження </a:t>
            </a:r>
            <a:r>
              <a:rPr lang="uk-UA" sz="3600" b="1" dirty="0" err="1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ПДВ-рахунків</a:t>
            </a: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br>
              <a:rPr lang="en-US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uk-UA" sz="3600" b="1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автоматичним відшкодуванням</a:t>
            </a:r>
            <a:r>
              <a:rPr lang="en-US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1 січня 2015 року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482407" y="3900852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Округлений прямокутник 12"/>
          <p:cNvSpPr/>
          <p:nvPr/>
        </p:nvSpPr>
        <p:spPr>
          <a:xfrm>
            <a:off x="482407" y="4563702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Округлений прямокутник 13"/>
          <p:cNvSpPr/>
          <p:nvPr/>
        </p:nvSpPr>
        <p:spPr>
          <a:xfrm>
            <a:off x="3472123" y="3900852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Округлений прямокутник 14"/>
          <p:cNvSpPr/>
          <p:nvPr/>
        </p:nvSpPr>
        <p:spPr>
          <a:xfrm>
            <a:off x="3428479" y="4563702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Округлений прямокутник 15"/>
          <p:cNvSpPr/>
          <p:nvPr/>
        </p:nvSpPr>
        <p:spPr>
          <a:xfrm>
            <a:off x="6409171" y="4563702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6409171" y="3900852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9" name="Пряма зі стрілкою 8"/>
          <p:cNvCxnSpPr>
            <a:stCxn id="15" idx="1"/>
            <a:endCxn id="13" idx="3"/>
          </p:cNvCxnSpPr>
          <p:nvPr/>
        </p:nvCxnSpPr>
        <p:spPr>
          <a:xfrm flipH="1">
            <a:off x="2297911" y="4815730"/>
            <a:ext cx="113056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 зі стрілкою 24"/>
          <p:cNvCxnSpPr>
            <a:stCxn id="14" idx="1"/>
            <a:endCxn id="5" idx="3"/>
          </p:cNvCxnSpPr>
          <p:nvPr/>
        </p:nvCxnSpPr>
        <p:spPr>
          <a:xfrm flipH="1">
            <a:off x="2297911" y="4152880"/>
            <a:ext cx="1174212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 зі стрілкою 28"/>
          <p:cNvCxnSpPr>
            <a:stCxn id="17" idx="1"/>
            <a:endCxn id="14" idx="3"/>
          </p:cNvCxnSpPr>
          <p:nvPr/>
        </p:nvCxnSpPr>
        <p:spPr>
          <a:xfrm flipH="1">
            <a:off x="5287627" y="4152880"/>
            <a:ext cx="1121544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 зі стрілкою 33"/>
          <p:cNvCxnSpPr>
            <a:stCxn id="16" idx="1"/>
            <a:endCxn id="15" idx="3"/>
          </p:cNvCxnSpPr>
          <p:nvPr/>
        </p:nvCxnSpPr>
        <p:spPr>
          <a:xfrm flipH="1">
            <a:off x="5243983" y="4815730"/>
            <a:ext cx="116518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3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12904" y="2746342"/>
            <a:ext cx="1154510" cy="115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58976" y="2742542"/>
            <a:ext cx="1154510" cy="115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783312" y="2746342"/>
            <a:ext cx="1154510" cy="11545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5668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круглений прямокутник 1"/>
          <p:cNvSpPr/>
          <p:nvPr/>
        </p:nvSpPr>
        <p:spPr>
          <a:xfrm>
            <a:off x="544044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круглений прямокутник 2"/>
          <p:cNvSpPr/>
          <p:nvPr/>
        </p:nvSpPr>
        <p:spPr>
          <a:xfrm>
            <a:off x="523084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круглений прямокутник 3"/>
          <p:cNvSpPr/>
          <p:nvPr/>
        </p:nvSpPr>
        <p:spPr>
          <a:xfrm>
            <a:off x="3533760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3469156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6449848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6470808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Пряма зі стрілкою 7"/>
          <p:cNvCxnSpPr>
            <a:stCxn id="5" idx="1"/>
            <a:endCxn id="3" idx="3"/>
          </p:cNvCxnSpPr>
          <p:nvPr/>
        </p:nvCxnSpPr>
        <p:spPr>
          <a:xfrm flipH="1">
            <a:off x="2338588" y="4512387"/>
            <a:ext cx="113056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зі стрілкою 8"/>
          <p:cNvCxnSpPr>
            <a:stCxn id="4" idx="1"/>
            <a:endCxn id="2" idx="3"/>
          </p:cNvCxnSpPr>
          <p:nvPr/>
        </p:nvCxnSpPr>
        <p:spPr>
          <a:xfrm flipH="1">
            <a:off x="2359548" y="3159075"/>
            <a:ext cx="1174212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зі стрілкою 9"/>
          <p:cNvCxnSpPr>
            <a:stCxn id="7" idx="1"/>
            <a:endCxn id="4" idx="3"/>
          </p:cNvCxnSpPr>
          <p:nvPr/>
        </p:nvCxnSpPr>
        <p:spPr>
          <a:xfrm flipH="1">
            <a:off x="5349264" y="3159075"/>
            <a:ext cx="1121544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зі стрілкою 10"/>
          <p:cNvCxnSpPr>
            <a:stCxn id="6" idx="1"/>
            <a:endCxn id="5" idx="3"/>
          </p:cNvCxnSpPr>
          <p:nvPr/>
        </p:nvCxnSpPr>
        <p:spPr>
          <a:xfrm flipH="1">
            <a:off x="5284660" y="4512387"/>
            <a:ext cx="116518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095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3167" y="19850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7503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0145" y="4878043"/>
            <a:ext cx="854544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1. Подання платіжки в банк для перерахування постачальнику, в якій зазначається розрахунковий і ПДВ-рахунок. У випадку недостатності коштів на ПДВ-рахунку, банк автоматично знімає з розрахункового, перераховує на ПДВ-рахунок підприємства.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2. Перерахунок на рахунки постачальника (основної суми і ПДВ)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3. Отримання від покупця оплати (основної суми і ПДВ)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4. Банк автоматично перераховує з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ПДВ-рахунку на </a:t>
            </a:r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розрахунковий рахунок суму, на яку був поповнений ПДВ-рахунок.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5. При наявності залишків на ПДВ-рахунку в кінці місяця сума автоматично перераховуються в бюджет</a:t>
            </a:r>
            <a:endParaRPr lang="uk-U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Округлений прямокутник 15"/>
          <p:cNvSpPr/>
          <p:nvPr/>
        </p:nvSpPr>
        <p:spPr>
          <a:xfrm>
            <a:off x="251520" y="1437634"/>
            <a:ext cx="2520280" cy="350353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3181372" y="1914463"/>
            <a:ext cx="2520280" cy="3043119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круглений прямокутник 17"/>
          <p:cNvSpPr/>
          <p:nvPr/>
        </p:nvSpPr>
        <p:spPr>
          <a:xfrm>
            <a:off x="6162064" y="1437634"/>
            <a:ext cx="2520280" cy="3519949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TextBox 18"/>
          <p:cNvSpPr txBox="1"/>
          <p:nvPr/>
        </p:nvSpPr>
        <p:spPr>
          <a:xfrm>
            <a:off x="650134" y="1545132"/>
            <a:ext cx="160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Постачальник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3755" y="156407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Покупець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" name="Пряма зі стрілкою 20"/>
          <p:cNvCxnSpPr/>
          <p:nvPr/>
        </p:nvCxnSpPr>
        <p:spPr>
          <a:xfrm flipV="1">
            <a:off x="4063165" y="3186422"/>
            <a:ext cx="1" cy="1073937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3605768" y="3568287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80540" y="3891027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61787" y="4143055"/>
            <a:ext cx="96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64028" y="2789743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2771800" y="3568287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5730016" y="3557418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25170" y="4143055"/>
            <a:ext cx="104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76290" y="2789743"/>
            <a:ext cx="86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2" name="Пряма зі стрілкою 31"/>
          <p:cNvCxnSpPr/>
          <p:nvPr/>
        </p:nvCxnSpPr>
        <p:spPr>
          <a:xfrm>
            <a:off x="4644009" y="3186421"/>
            <a:ext cx="0" cy="1073937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Овал 35"/>
          <p:cNvSpPr/>
          <p:nvPr/>
        </p:nvSpPr>
        <p:spPr>
          <a:xfrm>
            <a:off x="4771506" y="3794202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62769" y="3411103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243163" y="116780"/>
            <a:ext cx="8784976" cy="107444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Ситуація 1. Закупка, потім реалізація в межах одного податкового періоду</a:t>
            </a:r>
            <a:endParaRPr lang="uk-UA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Пряма зі стрілкою 40"/>
          <p:cNvCxnSpPr/>
          <p:nvPr/>
        </p:nvCxnSpPr>
        <p:spPr>
          <a:xfrm flipV="1">
            <a:off x="5020066" y="1621594"/>
            <a:ext cx="0" cy="1291194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 descr="C:\Users\Admin\AppData\Local\Microsoft\Windows\Temporary Internet Files\Content.IE5\ISGOUTP3\MC9003106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7447" y="1025283"/>
            <a:ext cx="775436" cy="82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Округлений прямокутник 43"/>
          <p:cNvSpPr/>
          <p:nvPr/>
        </p:nvSpPr>
        <p:spPr>
          <a:xfrm>
            <a:off x="3238668" y="1025281"/>
            <a:ext cx="2462984" cy="82470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TextBox 44"/>
          <p:cNvSpPr txBox="1"/>
          <p:nvPr/>
        </p:nvSpPr>
        <p:spPr>
          <a:xfrm>
            <a:off x="4692991" y="1271341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62769" y="1025283"/>
            <a:ext cx="131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5065130" y="2094260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160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>
            <a:off x="544044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круглений прямокутник 2"/>
          <p:cNvSpPr/>
          <p:nvPr/>
        </p:nvSpPr>
        <p:spPr>
          <a:xfrm>
            <a:off x="523084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круглений прямокутник 3"/>
          <p:cNvSpPr/>
          <p:nvPr/>
        </p:nvSpPr>
        <p:spPr>
          <a:xfrm>
            <a:off x="3533760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3469156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6449848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6470808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Пряма зі стрілкою 7"/>
          <p:cNvCxnSpPr>
            <a:stCxn id="5" idx="1"/>
            <a:endCxn id="3" idx="3"/>
          </p:cNvCxnSpPr>
          <p:nvPr/>
        </p:nvCxnSpPr>
        <p:spPr>
          <a:xfrm flipH="1">
            <a:off x="2338588" y="4512387"/>
            <a:ext cx="113056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зі стрілкою 8"/>
          <p:cNvCxnSpPr>
            <a:stCxn id="4" idx="1"/>
            <a:endCxn id="2" idx="3"/>
          </p:cNvCxnSpPr>
          <p:nvPr/>
        </p:nvCxnSpPr>
        <p:spPr>
          <a:xfrm flipH="1">
            <a:off x="2359548" y="3159075"/>
            <a:ext cx="1174212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зі стрілкою 9"/>
          <p:cNvCxnSpPr>
            <a:stCxn id="7" idx="1"/>
            <a:endCxn id="4" idx="3"/>
          </p:cNvCxnSpPr>
          <p:nvPr/>
        </p:nvCxnSpPr>
        <p:spPr>
          <a:xfrm flipH="1">
            <a:off x="5349264" y="3159075"/>
            <a:ext cx="1121544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зі стрілкою 10"/>
          <p:cNvCxnSpPr>
            <a:stCxn id="6" idx="1"/>
            <a:endCxn id="5" idx="3"/>
          </p:cNvCxnSpPr>
          <p:nvPr/>
        </p:nvCxnSpPr>
        <p:spPr>
          <a:xfrm flipH="1">
            <a:off x="5284660" y="4512387"/>
            <a:ext cx="116518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095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3167" y="19850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7503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418047" y="5445224"/>
            <a:ext cx="87959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uk-UA" b="1" dirty="0">
                <a:solidFill>
                  <a:schemeClr val="tx2">
                    <a:lumMod val="75000"/>
                  </a:schemeClr>
                </a:solidFill>
              </a:rPr>
              <a:t>Отримання від покупця оплати (основної суми і ПДВ)</a:t>
            </a:r>
          </a:p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2. Перерахунок на рахунки постачальника (основної суми і ПДВ)</a:t>
            </a:r>
          </a:p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</a:rPr>
              <a:t>3. Залишок ПДВ-рахунку на кінець місяця перераховується до державного бюджету</a:t>
            </a:r>
            <a:endParaRPr lang="uk-UA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Округлений прямокутник 15"/>
          <p:cNvSpPr/>
          <p:nvPr/>
        </p:nvSpPr>
        <p:spPr>
          <a:xfrm>
            <a:off x="251520" y="1437634"/>
            <a:ext cx="2520280" cy="350353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3181372" y="1914463"/>
            <a:ext cx="2520280" cy="3043119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круглений прямокутник 17"/>
          <p:cNvSpPr/>
          <p:nvPr/>
        </p:nvSpPr>
        <p:spPr>
          <a:xfrm>
            <a:off x="6162064" y="1437634"/>
            <a:ext cx="2520280" cy="3519949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TextBox 18"/>
          <p:cNvSpPr txBox="1"/>
          <p:nvPr/>
        </p:nvSpPr>
        <p:spPr>
          <a:xfrm>
            <a:off x="650134" y="1545132"/>
            <a:ext cx="160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Постачальник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3755" y="156407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Покупець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61787" y="4143055"/>
            <a:ext cx="96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64028" y="2789743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2771800" y="3568287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5730016" y="3557418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25170" y="4143055"/>
            <a:ext cx="104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76290" y="2789743"/>
            <a:ext cx="86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243163" y="116780"/>
            <a:ext cx="8784976" cy="107444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Ситуація 2. Реалізація, потім закупка в межах одного податкового періоду</a:t>
            </a:r>
            <a:endParaRPr lang="uk-UA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Пряма зі стрілкою 40"/>
          <p:cNvCxnSpPr/>
          <p:nvPr/>
        </p:nvCxnSpPr>
        <p:spPr>
          <a:xfrm flipV="1">
            <a:off x="5020066" y="1621594"/>
            <a:ext cx="0" cy="1291194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 descr="C:\Users\Admin\AppData\Local\Microsoft\Windows\Temporary Internet Files\Content.IE5\ISGOUTP3\MC9003106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7447" y="1025283"/>
            <a:ext cx="775436" cy="82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Округлений прямокутник 43"/>
          <p:cNvSpPr/>
          <p:nvPr/>
        </p:nvSpPr>
        <p:spPr>
          <a:xfrm>
            <a:off x="3238668" y="1025281"/>
            <a:ext cx="2462984" cy="82470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TextBox 44"/>
          <p:cNvSpPr txBox="1"/>
          <p:nvPr/>
        </p:nvSpPr>
        <p:spPr>
          <a:xfrm>
            <a:off x="4692991" y="1271341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62769" y="1025283"/>
            <a:ext cx="131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5065130" y="2094260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2861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Округлений прямокутник 1"/>
          <p:cNvSpPr/>
          <p:nvPr/>
        </p:nvSpPr>
        <p:spPr>
          <a:xfrm>
            <a:off x="544044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круглений прямокутник 2"/>
          <p:cNvSpPr/>
          <p:nvPr/>
        </p:nvSpPr>
        <p:spPr>
          <a:xfrm>
            <a:off x="523084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круглений прямокутник 3"/>
          <p:cNvSpPr/>
          <p:nvPr/>
        </p:nvSpPr>
        <p:spPr>
          <a:xfrm>
            <a:off x="3533760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3469156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6449848" y="4260359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6470808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Пряма зі стрілкою 7"/>
          <p:cNvCxnSpPr>
            <a:stCxn id="5" idx="1"/>
            <a:endCxn id="3" idx="3"/>
          </p:cNvCxnSpPr>
          <p:nvPr/>
        </p:nvCxnSpPr>
        <p:spPr>
          <a:xfrm flipH="1">
            <a:off x="2338588" y="4512387"/>
            <a:ext cx="113056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зі стрілкою 8"/>
          <p:cNvCxnSpPr>
            <a:stCxn id="4" idx="1"/>
            <a:endCxn id="2" idx="3"/>
          </p:cNvCxnSpPr>
          <p:nvPr/>
        </p:nvCxnSpPr>
        <p:spPr>
          <a:xfrm flipH="1">
            <a:off x="2359548" y="3159075"/>
            <a:ext cx="1174212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зі стрілкою 9"/>
          <p:cNvCxnSpPr>
            <a:stCxn id="7" idx="1"/>
            <a:endCxn id="4" idx="3"/>
          </p:cNvCxnSpPr>
          <p:nvPr/>
        </p:nvCxnSpPr>
        <p:spPr>
          <a:xfrm flipH="1">
            <a:off x="5349264" y="3159075"/>
            <a:ext cx="1121544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зі стрілкою 10"/>
          <p:cNvCxnSpPr>
            <a:stCxn id="6" idx="1"/>
            <a:endCxn id="5" idx="3"/>
          </p:cNvCxnSpPr>
          <p:nvPr/>
        </p:nvCxnSpPr>
        <p:spPr>
          <a:xfrm flipH="1">
            <a:off x="5284660" y="4512387"/>
            <a:ext cx="1165188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095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3167" y="19850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7503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512388" y="4870668"/>
            <a:ext cx="86316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1. Подання платіжки в банк для перерахування постачальнику, в якій зазначається розрахунковий і ПДВ-рахунок. У випадку недостатності коштів на ПДВ-рахунку, банк автоматично знімає з розрахункового, перераховує на ПДВ-рахунок підприємства.</a:t>
            </a:r>
            <a:endParaRPr lang="uk-UA" sz="1400" b="1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2. Перерахунок на рахунки постачальника (основної суми і ПДВ)</a:t>
            </a:r>
          </a:p>
          <a:p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По закінченню податкового періоду в бюджет нічого не сплачується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3. Отримання від покупця оплати (основної суми і ПДВ)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4.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Банк автоматично перераховує з ПДВ-рахунку на розрахунковий рахунок суму, на яку був поповнений </a:t>
            </a:r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ПДВ-рахунок, в т.ч. у попередніх періодах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5. Залишок на ПДВ-рахунку в кінці місяця автоматично перераховується до державного бюджету</a:t>
            </a:r>
            <a:endParaRPr lang="uk-U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Округлений прямокутник 15"/>
          <p:cNvSpPr/>
          <p:nvPr/>
        </p:nvSpPr>
        <p:spPr>
          <a:xfrm>
            <a:off x="251520" y="1437634"/>
            <a:ext cx="2520280" cy="350353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3181372" y="1914463"/>
            <a:ext cx="2520280" cy="3043119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круглений прямокутник 17"/>
          <p:cNvSpPr/>
          <p:nvPr/>
        </p:nvSpPr>
        <p:spPr>
          <a:xfrm>
            <a:off x="6162064" y="1437634"/>
            <a:ext cx="2520280" cy="3519949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TextBox 18"/>
          <p:cNvSpPr txBox="1"/>
          <p:nvPr/>
        </p:nvSpPr>
        <p:spPr>
          <a:xfrm>
            <a:off x="650134" y="1545132"/>
            <a:ext cx="160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Постачальник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3755" y="156407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Покупець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" name="Пряма зі стрілкою 20"/>
          <p:cNvCxnSpPr/>
          <p:nvPr/>
        </p:nvCxnSpPr>
        <p:spPr>
          <a:xfrm flipV="1">
            <a:off x="4063165" y="3186422"/>
            <a:ext cx="1" cy="1073937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3605768" y="3568287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80540" y="3891027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61787" y="4143055"/>
            <a:ext cx="96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64028" y="2789743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2771800" y="3568287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5730016" y="3557418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25170" y="4143055"/>
            <a:ext cx="104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76290" y="2789743"/>
            <a:ext cx="86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32" name="Пряма зі стрілкою 31"/>
          <p:cNvCxnSpPr/>
          <p:nvPr/>
        </p:nvCxnSpPr>
        <p:spPr>
          <a:xfrm>
            <a:off x="4644009" y="3186421"/>
            <a:ext cx="0" cy="1073937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Овал 35"/>
          <p:cNvSpPr/>
          <p:nvPr/>
        </p:nvSpPr>
        <p:spPr>
          <a:xfrm>
            <a:off x="4771506" y="3794202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4262769" y="3411103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243163" y="116780"/>
            <a:ext cx="8784976" cy="107444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Ситуація 3. Закупка, потім реалізація в межах різних податкових періодів</a:t>
            </a:r>
            <a:endParaRPr lang="uk-UA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Пряма зі стрілкою 40"/>
          <p:cNvCxnSpPr/>
          <p:nvPr/>
        </p:nvCxnSpPr>
        <p:spPr>
          <a:xfrm flipV="1">
            <a:off x="5020066" y="1621594"/>
            <a:ext cx="0" cy="1291194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 descr="C:\Users\Admin\AppData\Local\Microsoft\Windows\Temporary Internet Files\Content.IE5\ISGOUTP3\MC90031060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7447" y="1025283"/>
            <a:ext cx="775436" cy="82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Округлений прямокутник 43"/>
          <p:cNvSpPr/>
          <p:nvPr/>
        </p:nvSpPr>
        <p:spPr>
          <a:xfrm>
            <a:off x="3238668" y="1025281"/>
            <a:ext cx="2462984" cy="82470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TextBox 44"/>
          <p:cNvSpPr txBox="1"/>
          <p:nvPr/>
        </p:nvSpPr>
        <p:spPr>
          <a:xfrm>
            <a:off x="4692991" y="1271341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62769" y="1025283"/>
            <a:ext cx="131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5065130" y="2094260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5456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круглений прямокутник 1"/>
          <p:cNvSpPr/>
          <p:nvPr/>
        </p:nvSpPr>
        <p:spPr>
          <a:xfrm>
            <a:off x="544044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Округлений прямокутник 2"/>
          <p:cNvSpPr/>
          <p:nvPr/>
        </p:nvSpPr>
        <p:spPr>
          <a:xfrm>
            <a:off x="523084" y="4151454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круглений прямокутник 3"/>
          <p:cNvSpPr/>
          <p:nvPr/>
        </p:nvSpPr>
        <p:spPr>
          <a:xfrm>
            <a:off x="3533760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Округлений прямокутник 4"/>
          <p:cNvSpPr/>
          <p:nvPr/>
        </p:nvSpPr>
        <p:spPr>
          <a:xfrm>
            <a:off x="3548071" y="4151454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круглений прямокутник 5"/>
          <p:cNvSpPr/>
          <p:nvPr/>
        </p:nvSpPr>
        <p:spPr>
          <a:xfrm>
            <a:off x="6449848" y="4151454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Розрахунковий 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круглений прямокутник 6"/>
          <p:cNvSpPr/>
          <p:nvPr/>
        </p:nvSpPr>
        <p:spPr>
          <a:xfrm>
            <a:off x="6470808" y="2907047"/>
            <a:ext cx="1815504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ПДВ-рахунок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8" name="Пряма зі стрілкою 7"/>
          <p:cNvCxnSpPr>
            <a:stCxn id="5" idx="1"/>
            <a:endCxn id="3" idx="3"/>
          </p:cNvCxnSpPr>
          <p:nvPr/>
        </p:nvCxnSpPr>
        <p:spPr>
          <a:xfrm flipH="1">
            <a:off x="2338588" y="4403482"/>
            <a:ext cx="1209483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 зі стрілкою 8"/>
          <p:cNvCxnSpPr>
            <a:stCxn id="4" idx="1"/>
            <a:endCxn id="2" idx="3"/>
          </p:cNvCxnSpPr>
          <p:nvPr/>
        </p:nvCxnSpPr>
        <p:spPr>
          <a:xfrm flipH="1">
            <a:off x="2359548" y="3159075"/>
            <a:ext cx="1174212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 зі стрілкою 9"/>
          <p:cNvCxnSpPr>
            <a:stCxn id="7" idx="1"/>
            <a:endCxn id="4" idx="3"/>
          </p:cNvCxnSpPr>
          <p:nvPr/>
        </p:nvCxnSpPr>
        <p:spPr>
          <a:xfrm flipH="1">
            <a:off x="5349264" y="3159075"/>
            <a:ext cx="1121544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 зі стрілкою 10"/>
          <p:cNvCxnSpPr>
            <a:stCxn id="6" idx="1"/>
            <a:endCxn id="5" idx="3"/>
          </p:cNvCxnSpPr>
          <p:nvPr/>
        </p:nvCxnSpPr>
        <p:spPr>
          <a:xfrm flipH="1">
            <a:off x="5363575" y="4403482"/>
            <a:ext cx="1086273" cy="0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87095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33167" y="19850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5" descr="C:\Users\Admin\AppData\Local\Microsoft\Windows\Temporary Internet Files\Content.IE5\W78AEL8G\MC900440380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57503" y="1988839"/>
            <a:ext cx="918207" cy="91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/>
          <p:cNvSpPr txBox="1"/>
          <p:nvPr/>
        </p:nvSpPr>
        <p:spPr>
          <a:xfrm>
            <a:off x="1" y="4680285"/>
            <a:ext cx="914400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1.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Отримання від покупця оплати (основної суми і ПДВ)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2. Залишок на ПДВ-рахунку в кінці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місяця </a:t>
            </a:r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автоматично перераховується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в бюджет</a:t>
            </a:r>
            <a:endParaRPr lang="uk-UA" sz="1400" b="1" dirty="0" smtClean="0">
              <a:solidFill>
                <a:schemeClr val="accent3">
                  <a:lumMod val="50000"/>
                </a:schemeClr>
              </a:solidFill>
            </a:endParaRPr>
          </a:p>
          <a:p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По </a:t>
            </a:r>
            <a:r>
              <a:rPr lang="uk-UA" sz="1400" b="1" dirty="0">
                <a:solidFill>
                  <a:schemeClr val="accent3">
                    <a:lumMod val="50000"/>
                  </a:schemeClr>
                </a:solidFill>
              </a:rPr>
              <a:t>закінченню податкового періоду в бюджет </a:t>
            </a:r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сплачується сальдо рахунку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3.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Подання платіжки в банк для перерахування постачальнику, в якій зазначається розрахунковий і </a:t>
            </a:r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ПДВ-рахунок, при цьому банк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автоматично знімає з </a:t>
            </a:r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розрахункового і </a:t>
            </a:r>
            <a:r>
              <a:rPr lang="uk-UA" sz="1400" b="1" dirty="0">
                <a:solidFill>
                  <a:schemeClr val="tx2">
                    <a:lumMod val="75000"/>
                  </a:schemeClr>
                </a:solidFill>
              </a:rPr>
              <a:t>перераховує на ПДВ-рахунок </a:t>
            </a:r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підприємства, суму що не вистачає для оплати рахунку</a:t>
            </a:r>
          </a:p>
          <a:p>
            <a:r>
              <a:rPr lang="uk-UA" sz="1400" b="1" dirty="0" smtClean="0">
                <a:solidFill>
                  <a:schemeClr val="tx2">
                    <a:lumMod val="75000"/>
                  </a:schemeClr>
                </a:solidFill>
              </a:rPr>
              <a:t>4. Перерахунок на рахунок постачальника (основної суми і ПДВ)</a:t>
            </a:r>
          </a:p>
          <a:p>
            <a:r>
              <a:rPr lang="uk-UA" sz="1400" b="1" dirty="0" smtClean="0">
                <a:solidFill>
                  <a:schemeClr val="accent3">
                    <a:lumMod val="50000"/>
                  </a:schemeClr>
                </a:solidFill>
              </a:rPr>
              <a:t>Підприємство може подати заявку на відшкодування ПДВ з бюджету, або при отримання коштів від покупця перерахувати з ПДВ-рахунку невідшкодовану суму  на свій розрахунковий рахунок</a:t>
            </a:r>
            <a:endParaRPr lang="uk-UA" sz="1400" b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6" name="Округлений прямокутник 15"/>
          <p:cNvSpPr/>
          <p:nvPr/>
        </p:nvSpPr>
        <p:spPr>
          <a:xfrm>
            <a:off x="251520" y="1437635"/>
            <a:ext cx="2520280" cy="3343850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Округлений прямокутник 16"/>
          <p:cNvSpPr/>
          <p:nvPr/>
        </p:nvSpPr>
        <p:spPr>
          <a:xfrm>
            <a:off x="3181372" y="1914463"/>
            <a:ext cx="2520280" cy="2904421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8" name="Округлений прямокутник 17"/>
          <p:cNvSpPr/>
          <p:nvPr/>
        </p:nvSpPr>
        <p:spPr>
          <a:xfrm>
            <a:off x="6162064" y="1437635"/>
            <a:ext cx="2520280" cy="3359518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9" name="TextBox 18"/>
          <p:cNvSpPr txBox="1"/>
          <p:nvPr/>
        </p:nvSpPr>
        <p:spPr>
          <a:xfrm>
            <a:off x="650134" y="1545132"/>
            <a:ext cx="1603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Постачальник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33755" y="1564071"/>
            <a:ext cx="1165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Покупець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21" name="Пряма зі стрілкою 20"/>
          <p:cNvCxnSpPr>
            <a:stCxn id="5" idx="0"/>
            <a:endCxn id="4" idx="2"/>
          </p:cNvCxnSpPr>
          <p:nvPr/>
        </p:nvCxnSpPr>
        <p:spPr>
          <a:xfrm flipH="1" flipV="1">
            <a:off x="4441512" y="3411103"/>
            <a:ext cx="14311" cy="740351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Овал 23"/>
          <p:cNvSpPr/>
          <p:nvPr/>
        </p:nvSpPr>
        <p:spPr>
          <a:xfrm>
            <a:off x="3930613" y="3487652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05385" y="3779748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61787" y="4047165"/>
            <a:ext cx="96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564028" y="2789743"/>
            <a:ext cx="7652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8" name="Овал 27"/>
          <p:cNvSpPr/>
          <p:nvPr/>
        </p:nvSpPr>
        <p:spPr>
          <a:xfrm>
            <a:off x="2771800" y="3568287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5730016" y="3557418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425170" y="4047165"/>
            <a:ext cx="10456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476290" y="2789743"/>
            <a:ext cx="8674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0" name="Заголовок 1"/>
          <p:cNvSpPr txBox="1">
            <a:spLocks/>
          </p:cNvSpPr>
          <p:nvPr/>
        </p:nvSpPr>
        <p:spPr>
          <a:xfrm>
            <a:off x="243163" y="116780"/>
            <a:ext cx="8784976" cy="1074448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8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Ситуація 4. Реалізація, потім закупка в межах різних податкових періодів</a:t>
            </a:r>
            <a:endParaRPr lang="uk-UA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41" name="Пряма зі стрілкою 40"/>
          <p:cNvCxnSpPr/>
          <p:nvPr/>
        </p:nvCxnSpPr>
        <p:spPr>
          <a:xfrm flipV="1">
            <a:off x="5020066" y="1621594"/>
            <a:ext cx="0" cy="1291194"/>
          </a:xfrm>
          <a:prstGeom prst="straightConnector1">
            <a:avLst/>
          </a:prstGeom>
          <a:ln w="25400"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5" name="Picture 3" descr="C:\Users\Admin\AppData\Local\Microsoft\Windows\Temporary Internet Files\Content.IE5\ISGOUTP3\MC90031060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17447" y="1025283"/>
            <a:ext cx="775436" cy="824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Округлений прямокутник 43"/>
          <p:cNvSpPr/>
          <p:nvPr/>
        </p:nvSpPr>
        <p:spPr>
          <a:xfrm>
            <a:off x="3238668" y="1025281"/>
            <a:ext cx="2462984" cy="824703"/>
          </a:xfrm>
          <a:prstGeom prst="roundRect">
            <a:avLst/>
          </a:prstGeom>
          <a:noFill/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5" name="TextBox 44"/>
          <p:cNvSpPr txBox="1"/>
          <p:nvPr/>
        </p:nvSpPr>
        <p:spPr>
          <a:xfrm>
            <a:off x="4692991" y="1271341"/>
            <a:ext cx="8844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14 грн.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4262769" y="1025283"/>
            <a:ext cx="1314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БЮДЖЕТ</a:t>
            </a:r>
            <a:endParaRPr lang="uk-UA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7" name="Овал 46"/>
          <p:cNvSpPr/>
          <p:nvPr/>
        </p:nvSpPr>
        <p:spPr>
          <a:xfrm>
            <a:off x="5065130" y="2094260"/>
            <a:ext cx="360040" cy="35368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875480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місту 1"/>
          <p:cNvSpPr>
            <a:spLocks noGrp="1"/>
          </p:cNvSpPr>
          <p:nvPr>
            <p:ph idx="1"/>
          </p:nvPr>
        </p:nvSpPr>
        <p:spPr>
          <a:xfrm>
            <a:off x="539552" y="2636912"/>
            <a:ext cx="7920879" cy="3705275"/>
          </a:xfrm>
        </p:spPr>
        <p:txBody>
          <a:bodyPr>
            <a:normAutofit fontScale="92500" lnSpcReduction="10000"/>
          </a:bodyPr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Повне усунення «податкових ям», неможливість формування фіктивного ПДВ;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Скасування податкових накладних;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uk-UA" sz="3600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Скасування звітності з ПДВ, за виключенням випадків необхідності відшкодування з державного бюджету;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uk-UA" sz="3600" dirty="0" smtClean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just">
              <a:buFont typeface="Wingdings" panose="05000000000000000000" pitchFamily="2" charset="2"/>
              <a:buChar char="§"/>
            </a:pPr>
            <a:endParaRPr lang="uk-UA" sz="3600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Результати третього кроку: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1872" y="6456086"/>
            <a:ext cx="1152128" cy="475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7864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36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Дякую за увагу!</a:t>
            </a:r>
            <a:endParaRPr lang="uk-UA" sz="36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100" name="Picture 4" descr="1794601_316028841883288_7172159276904325145_n.jpg (480×235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418222"/>
            <a:ext cx="2339752" cy="96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\AppData\Local\Microsoft\Windows\Temporary Internet Files\Content.IE5\PUNP2J01\MC90044151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4941168"/>
            <a:ext cx="2947903" cy="1706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6036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Форма хвиль">
  <a:themeElements>
    <a:clrScheme name="Форма хвиль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Форма хвиль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Форма хвиль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5030</TotalTime>
  <Words>1583</Words>
  <Application>Microsoft Office PowerPoint</Application>
  <PresentationFormat>Экран (4:3)</PresentationFormat>
  <Paragraphs>280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Форма хвиль</vt:lpstr>
      <vt:lpstr>Концепція змін щодо  податку на додану вартість групи “Економічний розвиток”</vt:lpstr>
      <vt:lpstr>Проблеми української економіки</vt:lpstr>
      <vt:lpstr>Прогнози падіння ВВП України</vt:lpstr>
      <vt:lpstr>Слайд 4</vt:lpstr>
      <vt:lpstr>Слайд 5</vt:lpstr>
      <vt:lpstr>Кінцеві споживчі: витрати домашніх господарств у 2013 році</vt:lpstr>
      <vt:lpstr>Слайд 7</vt:lpstr>
      <vt:lpstr>Слайд 8</vt:lpstr>
      <vt:lpstr>Слайд 9</vt:lpstr>
      <vt:lpstr>1 причина: «Податкові ями»</vt:lpstr>
      <vt:lpstr>Втрата ПДВ через «податкові ями» за оцінками уряду</vt:lpstr>
      <vt:lpstr>Слайд 12</vt:lpstr>
      <vt:lpstr>Крім прямих втрат бюджету, також:</vt:lpstr>
      <vt:lpstr>Концепція змін: 3 кроки</vt:lpstr>
      <vt:lpstr>Крок 1. Зміна ставок ПДВ</vt:lpstr>
      <vt:lpstr>Результат:</vt:lpstr>
      <vt:lpstr>Результати першого кроку:</vt:lpstr>
      <vt:lpstr>Крок 2. Гарантії щодо відшкодування ПДВ</vt:lpstr>
      <vt:lpstr>Результати другого кроку:</vt:lpstr>
      <vt:lpstr>Крок 3. Впровадження ПДВ-рахунків  (з автоматичним відшкодуванням) з 1 січня 2015 року</vt:lpstr>
      <vt:lpstr>Слайд 21</vt:lpstr>
      <vt:lpstr>Слайд 22</vt:lpstr>
      <vt:lpstr>Слайд 23</vt:lpstr>
      <vt:lpstr>Слайд 24</vt:lpstr>
      <vt:lpstr>Результати третього кроку:</vt:lpstr>
      <vt:lpstr>Дякую за увагу!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Концепція змін щодо  податку на додану вартість</dc:title>
  <dc:creator>Admin</dc:creator>
  <cp:lastModifiedBy>Gesha</cp:lastModifiedBy>
  <cp:revision>48</cp:revision>
  <dcterms:created xsi:type="dcterms:W3CDTF">2014-05-03T08:58:05Z</dcterms:created>
  <dcterms:modified xsi:type="dcterms:W3CDTF">2014-05-27T18:20:39Z</dcterms:modified>
</cp:coreProperties>
</file>