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wmf" ContentType="image/x-wmf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  <p:sldMasterId id="2147483687" r:id="rId2"/>
  </p:sldMasterIdLst>
  <p:sldIdLst>
    <p:sldId id="271" r:id="rId3"/>
    <p:sldId id="257" r:id="rId4"/>
    <p:sldId id="258" r:id="rId5"/>
    <p:sldId id="269" r:id="rId6"/>
    <p:sldId id="270" r:id="rId7"/>
    <p:sldId id="267" r:id="rId8"/>
    <p:sldId id="277" r:id="rId9"/>
    <p:sldId id="278" r:id="rId10"/>
    <p:sldId id="256" r:id="rId11"/>
    <p:sldId id="259" r:id="rId12"/>
    <p:sldId id="262" r:id="rId13"/>
    <p:sldId id="263" r:id="rId14"/>
    <p:sldId id="264" r:id="rId15"/>
    <p:sldId id="261" r:id="rId16"/>
    <p:sldId id="275" r:id="rId17"/>
    <p:sldId id="274" r:id="rId18"/>
    <p:sldId id="276" r:id="rId19"/>
    <p:sldId id="265" r:id="rId20"/>
  </p:sldIdLst>
  <p:sldSz cx="9144000" cy="6858000" type="screen4x3"/>
  <p:notesSz cx="6858000" cy="9144000"/>
  <p:defaultTextStyle>
    <a:defPPr>
      <a:defRPr lang="uk-U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2002B7-F1BB-4150-BF21-BF3F7AB7F34C}" type="datetimeFigureOut">
              <a:rPr lang="uk-UA"/>
              <a:pPr>
                <a:defRPr/>
              </a:pPr>
              <a:t>11.07.2014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57E782-FFF4-4079-9C10-95ABF8287E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17004A-AA19-441B-ABBE-BF08F5E179C9}" type="datetimeFigureOut">
              <a:rPr lang="uk-UA"/>
              <a:pPr>
                <a:defRPr/>
              </a:pPr>
              <a:t>11.07.2014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1AC808-25BD-4F3B-BCAC-907171CA71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BFD5CD-CE22-484E-AD78-0ABE51DF0C51}" type="datetimeFigureOut">
              <a:rPr lang="uk-UA"/>
              <a:pPr>
                <a:defRPr/>
              </a:pPr>
              <a:t>11.07.2014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0618D8-9F12-411D-B074-F8C711C352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3A93B3-CA59-4966-B9B8-7D9AFFD60C0D}" type="datetimeFigureOut">
              <a:rPr lang="uk-UA"/>
              <a:pPr>
                <a:defRPr/>
              </a:pPr>
              <a:t>11.07.2014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964AF4-1893-4E56-878C-BDE1BC8AA8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873BF9-D0D4-4091-B115-19929B92FF68}" type="datetimeFigureOut">
              <a:rPr lang="uk-UA"/>
              <a:pPr>
                <a:defRPr/>
              </a:pPr>
              <a:t>11.07.2014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40FA7B-6F34-47AB-A171-DBE3ECC965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BAFAE2-866A-489D-B10D-3776C6C62EB8}" type="datetimeFigureOut">
              <a:rPr lang="uk-UA"/>
              <a:pPr>
                <a:defRPr/>
              </a:pPr>
              <a:t>11.07.2014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23F230-F092-471F-B8D1-0C290F633F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B50165-10F3-4F54-A29B-B8373267E71C}" type="datetimeFigureOut">
              <a:rPr lang="uk-UA"/>
              <a:pPr>
                <a:defRPr/>
              </a:pPr>
              <a:t>11.07.2014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55E6B0-4937-45F0-9175-2728E5AC1B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FBE660-8F8C-48A2-B423-EEB4961C98CE}" type="datetimeFigureOut">
              <a:rPr lang="uk-UA"/>
              <a:pPr>
                <a:defRPr/>
              </a:pPr>
              <a:t>11.07.2014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915DC4-7067-489D-BAED-ABFA98F0CB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4DDA2C-9D9A-4C61-8D23-0D249916EF4A}" type="datetimeFigureOut">
              <a:rPr lang="uk-UA"/>
              <a:pPr>
                <a:defRPr/>
              </a:pPr>
              <a:t>11.07.2014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647DFE-7B0B-4558-9C14-F85426523A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A13B25-E53D-4689-B4DA-50EA027D3F19}" type="datetimeFigureOut">
              <a:rPr lang="uk-UA"/>
              <a:pPr>
                <a:defRPr/>
              </a:pPr>
              <a:t>11.07.2014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C21A43-9AA1-464B-870F-61D04EA3EB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3A4BA6-6BB8-479A-B2E5-399CB6E5A59E}" type="datetimeFigureOut">
              <a:rPr lang="uk-UA"/>
              <a:pPr>
                <a:defRPr/>
              </a:pPr>
              <a:t>11.07.2014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372EAD-FC04-4BA5-8517-411A3F3476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2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/>
            <p:cNvGrpSpPr>
              <a:grpSpLocks/>
            </p:cNvGrpSpPr>
            <p:nvPr/>
          </p:nvGrpSpPr>
          <p:grpSpPr bwMode="auto">
            <a:xfrm>
              <a:off x="159" y="0"/>
              <a:ext cx="9143396" cy="6858000"/>
              <a:chOff x="159" y="0"/>
              <a:chExt cx="9143396" cy="6858000"/>
            </a:xfrm>
          </p:grpSpPr>
          <p:grpSp>
            <p:nvGrpSpPr>
              <p:cNvPr id="28" name="Group 4"/>
              <p:cNvGrpSpPr>
                <a:grpSpLocks/>
              </p:cNvGrpSpPr>
              <p:nvPr/>
            </p:nvGrpSpPr>
            <p:grpSpPr bwMode="auto">
              <a:xfrm>
                <a:off x="159" y="0"/>
                <a:ext cx="2514434" cy="6858000"/>
                <a:chOff x="159" y="0"/>
                <a:chExt cx="2514434" cy="6858000"/>
              </a:xfrm>
            </p:grpSpPr>
            <p:sp>
              <p:nvSpPr>
                <p:cNvPr id="40" name="Rectangle 114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1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29" name="Group 5"/>
              <p:cNvGrpSpPr>
                <a:grpSpLocks/>
              </p:cNvGrpSpPr>
              <p:nvPr/>
            </p:nvGrpSpPr>
            <p:grpSpPr bwMode="auto">
              <a:xfrm>
                <a:off x="422406" y="0"/>
                <a:ext cx="2514434" cy="6858000"/>
                <a:chOff x="-504" y="0"/>
                <a:chExt cx="2514434" cy="6858000"/>
              </a:xfrm>
            </p:grpSpPr>
            <p:sp>
              <p:nvSpPr>
                <p:cNvPr id="37" name="Rectangle 84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8" name="Rectangle 85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113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9"/>
              <p:cNvGrpSpPr>
                <a:grpSpLocks/>
              </p:cNvGrpSpPr>
              <p:nvPr/>
            </p:nvGrpSpPr>
            <p:grpSpPr bwMode="auto">
              <a:xfrm rot="10800000">
                <a:off x="6629121" y="0"/>
                <a:ext cx="2514434" cy="6858000"/>
                <a:chOff x="445" y="0"/>
                <a:chExt cx="2514434" cy="6858000"/>
              </a:xfrm>
            </p:grpSpPr>
            <p:sp>
              <p:nvSpPr>
                <p:cNvPr id="34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5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80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1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2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6" name="Freeform 44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50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51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Hexagon 52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53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54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55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56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Freeform 57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Hexagon 58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60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61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62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63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64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65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66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Freeform 67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68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3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4" name="Rectangle 46"/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49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88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en-US" dirty="0"/>
          </a:p>
        </p:txBody>
      </p:sp>
      <p:sp>
        <p:nvSpPr>
          <p:cNvPr id="47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688" y="1516063"/>
            <a:ext cx="2133600" cy="752475"/>
          </a:xfrm>
        </p:spPr>
        <p:txBody>
          <a:bodyPr anchor="b"/>
          <a:lstStyle>
            <a:lvl1pPr algn="l">
              <a:defRPr sz="2400"/>
            </a:lvl1pPr>
          </a:lstStyle>
          <a:p>
            <a:pPr>
              <a:defRPr/>
            </a:pPr>
            <a:fld id="{C009073D-68D7-4DB3-B941-353821F6F7EF}" type="datetimeFigureOut">
              <a:rPr lang="uk-UA"/>
              <a:pPr>
                <a:defRPr/>
              </a:pPr>
              <a:t>11.07.2014</a:t>
            </a:fld>
            <a:endParaRPr lang="uk-UA"/>
          </a:p>
        </p:txBody>
      </p:sp>
      <p:sp>
        <p:nvSpPr>
          <p:cNvPr id="4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838" y="5719763"/>
            <a:ext cx="2830512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4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788" y="5719763"/>
            <a:ext cx="642937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4E4B39AF-9B3F-472C-B798-3F46F7937346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159" y="0"/>
              <a:ext cx="9143396" cy="6858000"/>
              <a:chOff x="159" y="0"/>
              <a:chExt cx="9143396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159" y="0"/>
                <a:ext cx="2514434" cy="6858000"/>
                <a:chOff x="159" y="0"/>
                <a:chExt cx="2514434" cy="6858000"/>
              </a:xfrm>
            </p:grpSpPr>
            <p:sp>
              <p:nvSpPr>
                <p:cNvPr id="41" name="Rectangle 83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406" y="0"/>
                <a:ext cx="2514434" cy="6858000"/>
                <a:chOff x="-504" y="0"/>
                <a:chExt cx="2514434" cy="6858000"/>
              </a:xfrm>
            </p:grpSpPr>
            <p:sp>
              <p:nvSpPr>
                <p:cNvPr id="38" name="Rectangle 80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81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0" name="Rectangle 82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121" y="0"/>
                <a:ext cx="2514434" cy="6858000"/>
                <a:chOff x="445" y="0"/>
                <a:chExt cx="2514434" cy="6858000"/>
              </a:xfrm>
            </p:grpSpPr>
            <p:sp>
              <p:nvSpPr>
                <p:cNvPr id="35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7" name="Rectangle 79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4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7" name="Freeform 4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4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Freeform 5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5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5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5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5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Hexagon 5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Freeform 58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61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62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63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64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65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66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67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Hexagon 68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69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8" name="Freeform 70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4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56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57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7" name="Rectangle 60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107E86-2D1C-4C7C-8E40-32F1243797FA}" type="datetimeFigureOut">
              <a:rPr lang="uk-UA"/>
              <a:pPr>
                <a:defRPr/>
              </a:pPr>
              <a:t>11.07.2014</a:t>
            </a:fld>
            <a:endParaRPr lang="uk-UA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20DF7-6534-4B05-A269-CA20D9C05B19}" type="slidenum">
              <a:rPr lang="uk-UA"/>
              <a:pPr>
                <a:defRPr/>
              </a:pPr>
              <a:t>‹#›</a:t>
            </a:fld>
            <a:endParaRPr lang="uk-UA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159" y="0"/>
              <a:ext cx="9143396" cy="6858000"/>
              <a:chOff x="159" y="0"/>
              <a:chExt cx="9143396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159" y="0"/>
                <a:ext cx="2514434" cy="6858000"/>
                <a:chOff x="159" y="0"/>
                <a:chExt cx="2514434" cy="6858000"/>
              </a:xfrm>
            </p:grpSpPr>
            <p:sp>
              <p:nvSpPr>
                <p:cNvPr id="41" name="Rectangle 86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406" y="0"/>
                <a:ext cx="2514434" cy="6858000"/>
                <a:chOff x="-504" y="0"/>
                <a:chExt cx="2514434" cy="6858000"/>
              </a:xfrm>
            </p:grpSpPr>
            <p:sp>
              <p:nvSpPr>
                <p:cNvPr id="38" name="Rectangle 83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84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0" name="Rectangle 85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121" y="0"/>
                <a:ext cx="2514434" cy="6858000"/>
                <a:chOff x="445" y="0"/>
                <a:chExt cx="2514434" cy="6858000"/>
              </a:xfrm>
            </p:grpSpPr>
            <p:sp>
              <p:nvSpPr>
                <p:cNvPr id="35" name="Rectangle 80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81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7" name="Rectangle 82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7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78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4" name="Rectangle 79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7" name="Freeform 4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4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4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4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Freeform 4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5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5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59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60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Hexagon 61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Freeform 62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63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64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65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66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67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68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69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70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Hexagon 71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72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8" name="Freeform 73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4" name="Rectangle 9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10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101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7" name="Rectangle 104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uk-UA" noProof="0" smtClean="0"/>
              <a:t>Клацніть піктограму, щоб додати зображення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8DCD39-1E65-4A69-B637-6292D1A2244E}" type="datetimeFigureOut">
              <a:rPr lang="uk-UA"/>
              <a:pPr>
                <a:defRPr/>
              </a:pPr>
              <a:t>11.07.2014</a:t>
            </a:fld>
            <a:endParaRPr lang="uk-UA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D2EE06-BA22-4050-8CCB-9C7BF16FCA31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fld id="{03367BB0-5389-4528-B4B3-F3C02AEC656A}" type="datetimeFigureOut">
              <a:rPr lang="uk-UA"/>
              <a:pPr>
                <a:defRPr/>
              </a:pPr>
              <a:t>11.07.2014</a:t>
            </a:fld>
            <a:endParaRPr lang="ru-RU"/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8648EA05-6895-44A6-84F5-726C8E33F8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Placeholder 1"/>
          <p:cNvSpPr>
            <a:spLocks noGrp="1"/>
          </p:cNvSpPr>
          <p:nvPr>
            <p:ph type="title"/>
          </p:nvPr>
        </p:nvSpPr>
        <p:spPr bwMode="auto">
          <a:xfrm>
            <a:off x="1042988" y="1027113"/>
            <a:ext cx="702468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uk-UA" smtClean="0"/>
              <a:t>Зразок заголовка</a:t>
            </a:r>
            <a:endParaRPr lang="en-US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6777037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smtClean="0"/>
          </a:p>
        </p:txBody>
      </p:sp>
      <p:sp>
        <p:nvSpPr>
          <p:cNvPr id="125" name="Date Placeholder 4"/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FEFEFE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45CADB1-8E67-4E0F-9F0B-1BB7EA193166}" type="datetimeFigureOut">
              <a:rPr lang="uk-UA"/>
              <a:pPr>
                <a:defRPr/>
              </a:pPr>
              <a:t>11.07.2014</a:t>
            </a:fld>
            <a:endParaRPr lang="uk-UA"/>
          </a:p>
        </p:txBody>
      </p:sp>
      <p:sp>
        <p:nvSpPr>
          <p:cNvPr id="126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4641850" y="5724525"/>
            <a:ext cx="34925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accent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127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FEFEFE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64D59AA-4781-4917-BC1C-C73E5B0255C2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Arial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Arial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Arial" charset="0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Arial" charset="0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Arial" charset="0"/>
          <a:ea typeface="+mn-ea"/>
          <a:cs typeface="+mn-cs"/>
        </a:defRPr>
      </a:lvl3pPr>
      <a:lvl4pPr marL="112395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Arial" charset="0"/>
          <a:ea typeface="+mn-ea"/>
          <a:cs typeface="+mn-cs"/>
        </a:defRPr>
      </a:lvl4pPr>
      <a:lvl5pPr marL="13255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1600" kern="1200">
          <a:solidFill>
            <a:schemeClr val="tx2"/>
          </a:solidFill>
          <a:latin typeface="Arial" charset="0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image" Target="../media/image9.wmf"/><Relationship Id="rId7" Type="http://schemas.openxmlformats.org/officeDocument/2006/relationships/image" Target="../media/image13.wmf"/><Relationship Id="rId12" Type="http://schemas.openxmlformats.org/officeDocument/2006/relationships/image" Target="../media/image17.pn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wmf"/><Relationship Id="rId11" Type="http://schemas.openxmlformats.org/officeDocument/2006/relationships/image" Target="../media/image16.wmf"/><Relationship Id="rId5" Type="http://schemas.openxmlformats.org/officeDocument/2006/relationships/image" Target="../media/image11.wmf"/><Relationship Id="rId10" Type="http://schemas.openxmlformats.org/officeDocument/2006/relationships/image" Target="../media/image15.png"/><Relationship Id="rId4" Type="http://schemas.openxmlformats.org/officeDocument/2006/relationships/image" Target="../media/image10.wmf"/><Relationship Id="rId9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Microsoft_Office_Excel1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4733925" y="2708275"/>
            <a:ext cx="3313113" cy="1701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uk-UA" sz="3200" smtClean="0">
                <a:effectLst>
                  <a:outerShdw blurRad="38100" dist="38100" dir="2700000" algn="tl">
                    <a:srgbClr val="000000"/>
                  </a:outerShdw>
                </a:effectLst>
                <a:latin typeface="Century Gothic" pitchFamily="34" charset="0"/>
              </a:rPr>
              <a:t>Концепція рефрмування податкової системи</a:t>
            </a:r>
          </a:p>
        </p:txBody>
      </p:sp>
      <p:pic>
        <p:nvPicPr>
          <p:cNvPr id="8195" name="Picture 2" descr="http://rivnegromrada.biz.ua/uploads/posts/2014-05/1399590197_reanimac-paket-reform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30738" y="4797425"/>
            <a:ext cx="36131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008063" y="701675"/>
            <a:ext cx="7024687" cy="639763"/>
          </a:xfrm>
        </p:spPr>
        <p:txBody>
          <a:bodyPr anchor="b">
            <a:normAutofit/>
          </a:bodyPr>
          <a:lstStyle/>
          <a:p>
            <a:pPr eaLnBrk="1" hangingPunct="1">
              <a:defRPr/>
            </a:pPr>
            <a:r>
              <a:rPr lang="uk-UA" sz="4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Система грабунку:</a:t>
            </a:r>
          </a:p>
        </p:txBody>
      </p:sp>
      <p:grpSp>
        <p:nvGrpSpPr>
          <p:cNvPr id="3" name="Групувати 7"/>
          <p:cNvGrpSpPr>
            <a:grpSpLocks/>
          </p:cNvGrpSpPr>
          <p:nvPr/>
        </p:nvGrpSpPr>
        <p:grpSpPr bwMode="auto">
          <a:xfrm>
            <a:off x="971550" y="1268413"/>
            <a:ext cx="7200900" cy="2668587"/>
            <a:chOff x="1331640" y="2516793"/>
            <a:chExt cx="6379048" cy="2454759"/>
          </a:xfrm>
        </p:grpSpPr>
        <p:pic>
          <p:nvPicPr>
            <p:cNvPr id="9223" name="Pictur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331640" y="2516793"/>
              <a:ext cx="6379048" cy="24360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" name="Прямокутник 3"/>
            <p:cNvSpPr/>
            <p:nvPr/>
          </p:nvSpPr>
          <p:spPr>
            <a:xfrm>
              <a:off x="3851758" y="4508638"/>
              <a:ext cx="3745019" cy="216124"/>
            </a:xfrm>
            <a:prstGeom prst="rect">
              <a:avLst/>
            </a:prstGeom>
            <a:solidFill>
              <a:srgbClr val="C00000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uk-UA"/>
            </a:p>
          </p:txBody>
        </p:sp>
        <p:sp>
          <p:nvSpPr>
            <p:cNvPr id="6" name="Прямокутник 5"/>
            <p:cNvSpPr/>
            <p:nvPr/>
          </p:nvSpPr>
          <p:spPr>
            <a:xfrm>
              <a:off x="1331640" y="4755428"/>
              <a:ext cx="936606" cy="216124"/>
            </a:xfrm>
            <a:prstGeom prst="rect">
              <a:avLst/>
            </a:prstGeom>
            <a:solidFill>
              <a:srgbClr val="C00000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uk-UA"/>
            </a:p>
          </p:txBody>
        </p:sp>
      </p:grp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0" y="4005263"/>
            <a:ext cx="91440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uk-UA" sz="4400" b="1">
                <a:solidFill>
                  <a:srgbClr val="AAEA25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Загалом силоміць “позичено” у бізнесу 36 млрд. грн.</a:t>
            </a:r>
          </a:p>
        </p:txBody>
      </p:sp>
      <p:sp>
        <p:nvSpPr>
          <p:cNvPr id="7" name="Прямокутник 6"/>
          <p:cNvSpPr/>
          <p:nvPr/>
        </p:nvSpPr>
        <p:spPr>
          <a:xfrm>
            <a:off x="574675" y="5516563"/>
            <a:ext cx="7994650" cy="9429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err="1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Джерело</a:t>
            </a:r>
            <a:r>
              <a:rPr lang="ru-RU" sz="14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: </a:t>
            </a:r>
            <a:r>
              <a:rPr lang="ru-RU" sz="1400" b="1" dirty="0" err="1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Спадок</a:t>
            </a:r>
            <a:r>
              <a:rPr lang="ru-RU" sz="14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 Азарова і Арбузова: борг з </a:t>
            </a:r>
            <a:r>
              <a:rPr lang="ru-RU" sz="1400" b="1" dirty="0" err="1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відшкодування</a:t>
            </a:r>
            <a:r>
              <a:rPr lang="ru-RU" sz="14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 ПДВ становить </a:t>
            </a:r>
            <a:r>
              <a:rPr lang="ru-RU" sz="1400" b="1" dirty="0" err="1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близько</a:t>
            </a:r>
            <a:r>
              <a:rPr lang="ru-RU" sz="14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 17 млрд </a:t>
            </a:r>
            <a:r>
              <a:rPr lang="ru-RU" sz="1400" b="1" dirty="0" err="1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грн</a:t>
            </a:r>
            <a:r>
              <a:rPr lang="ru-RU" sz="14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, а переплата </a:t>
            </a:r>
            <a:r>
              <a:rPr lang="ru-RU" sz="1400" b="1" dirty="0" err="1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податку</a:t>
            </a:r>
            <a:r>
              <a:rPr lang="ru-RU" sz="14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 на </a:t>
            </a:r>
            <a:r>
              <a:rPr lang="ru-RU" sz="1400" b="1" dirty="0" err="1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прибуток</a:t>
            </a:r>
            <a:r>
              <a:rPr lang="ru-RU" sz="14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 - 19 млрд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Finance.ua </a:t>
            </a:r>
            <a:r>
              <a:rPr lang="uk-UA" sz="14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від 13 березня 2014 р.</a:t>
            </a:r>
            <a:endParaRPr lang="ru-RU" sz="1400" b="1" dirty="0">
              <a:solidFill>
                <a:schemeClr val="bg1">
                  <a:lumMod val="50000"/>
                </a:schemeClr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http://news.finance.ua/ua/~/1/2014/03/13/321202</a:t>
            </a:r>
            <a:endParaRPr lang="ru-RU" sz="1400" b="1" dirty="0">
              <a:solidFill>
                <a:schemeClr val="bg1">
                  <a:lumMod val="50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9222" name="Picture 2" descr="http://rivnegromrada.biz.ua/uploads/posts/2014-05/1399590197_reanimac-paket-reform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3875" y="404813"/>
            <a:ext cx="12382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39750" y="765175"/>
            <a:ext cx="8064500" cy="1143000"/>
          </a:xfrm>
        </p:spPr>
        <p:txBody>
          <a:bodyPr anchor="b">
            <a:noAutofit/>
          </a:bodyPr>
          <a:lstStyle/>
          <a:p>
            <a:pPr eaLnBrk="1" hangingPunct="1">
              <a:defRPr/>
            </a:pPr>
            <a:r>
              <a:rPr lang="uk-UA" sz="36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Основні проблеми податкової системи України</a:t>
            </a:r>
          </a:p>
        </p:txBody>
      </p:sp>
      <p:pic>
        <p:nvPicPr>
          <p:cNvPr id="10243" name="Picture 2" descr="http://rivnegromrada.biz.ua/uploads/posts/2014-05/1399590197_reanimac-paket-reform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750" y="404813"/>
            <a:ext cx="12382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88900" y="2041525"/>
            <a:ext cx="8964613" cy="481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FontTx/>
              <a:buAutoNum type="arabicPeriod"/>
              <a:defRPr/>
            </a:pPr>
            <a:r>
              <a:rPr lang="uk-UA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Адміністрування становить більшу перешкоду для бізнесу, ніж ставки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  <a:defRPr/>
            </a:pPr>
            <a:r>
              <a:rPr lang="uk-UA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Величезна тінізація – кожний працює під “дамокловим мечем”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  <a:defRPr/>
            </a:pPr>
            <a:r>
              <a:rPr lang="uk-UA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Зокрема, приховування прибутків руйнує базу для фондового ринку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  <a:defRPr/>
            </a:pPr>
            <a:r>
              <a:rPr lang="uk-UA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Майбутні платежі непередбачувані, корупція квітне, через необхідність “домовлятися” щодо податкових зобов'язань або відшкодування ПДВ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  <a:defRPr/>
            </a:pPr>
            <a:r>
              <a:rPr lang="uk-UA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Платники не рівні перед законом: декому “пробачають”, а декого –навмисне “вбивають”: на замовлення, з політичних міркувань, тощо 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  <a:defRPr/>
            </a:pPr>
            <a:r>
              <a:rPr lang="uk-UA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Працемістькі підприємства несуть більшу частину тягаря, порівняно з капіталомістькими, а МСБ – порівняно з великим бізнесом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  <a:defRPr/>
            </a:pPr>
            <a:r>
              <a:rPr lang="uk-UA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Проблеми з відшкодуванням ПДВ шкодять експорту, особливо МСБ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  <a:defRPr/>
            </a:pPr>
            <a:r>
              <a:rPr lang="uk-UA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… і попри усі труднощі бізнесу, бюджетні надходження все одно недостатньо стабільні. Ну а не вистачає їх завжди ))</a:t>
            </a:r>
            <a:endParaRPr lang="ru-RU" sz="20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39750" y="765175"/>
            <a:ext cx="8064500" cy="503238"/>
          </a:xfrm>
        </p:spPr>
        <p:txBody>
          <a:bodyPr anchor="b">
            <a:noAutofit/>
          </a:bodyPr>
          <a:lstStyle/>
          <a:p>
            <a:pPr eaLnBrk="1" hangingPunct="1">
              <a:defRPr/>
            </a:pPr>
            <a:r>
              <a:rPr lang="uk-UA" sz="36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Основні підходи:</a:t>
            </a:r>
          </a:p>
        </p:txBody>
      </p:sp>
      <p:pic>
        <p:nvPicPr>
          <p:cNvPr id="11267" name="Picture 2" descr="http://rivnegromrada.biz.ua/uploads/posts/2014-05/1399590197_reanimac-paket-reform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750" y="404813"/>
            <a:ext cx="12382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6" name="Text Box 6"/>
          <p:cNvSpPr txBox="1">
            <a:spLocks noChangeArrowheads="1"/>
          </p:cNvSpPr>
          <p:nvPr/>
        </p:nvSpPr>
        <p:spPr bwMode="auto">
          <a:xfrm>
            <a:off x="0" y="1628775"/>
            <a:ext cx="9144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800"/>
              <a:t>Заборона контролю витрат</a:t>
            </a:r>
          </a:p>
        </p:txBody>
      </p:sp>
      <p:sp>
        <p:nvSpPr>
          <p:cNvPr id="35847" name="Text Box 7"/>
          <p:cNvSpPr txBox="1">
            <a:spLocks noChangeArrowheads="1"/>
          </p:cNvSpPr>
          <p:nvPr/>
        </p:nvSpPr>
        <p:spPr bwMode="auto">
          <a:xfrm>
            <a:off x="0" y="1312863"/>
            <a:ext cx="9144000" cy="519112"/>
          </a:xfrm>
          <a:prstGeom prst="rect">
            <a:avLst/>
          </a:prstGeom>
          <a:noFill/>
          <a:ln w="762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uk-UA" sz="2800" b="1">
                <a:effectLst>
                  <a:outerShdw blurRad="38100" dist="38100" dir="2700000" algn="tl">
                    <a:srgbClr val="C0C0C0"/>
                  </a:outerShdw>
                </a:effectLst>
              </a:rPr>
              <a:t>Мінімізація необхідності у контролі</a:t>
            </a:r>
          </a:p>
        </p:txBody>
      </p:sp>
      <p:sp>
        <p:nvSpPr>
          <p:cNvPr id="35848" name="Text Box 8"/>
          <p:cNvSpPr txBox="1">
            <a:spLocks noChangeArrowheads="1"/>
          </p:cNvSpPr>
          <p:nvPr/>
        </p:nvSpPr>
        <p:spPr bwMode="auto">
          <a:xfrm>
            <a:off x="0" y="1989138"/>
            <a:ext cx="91440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800"/>
              <a:t>Автоматична робота ПДВ</a:t>
            </a:r>
          </a:p>
        </p:txBody>
      </p:sp>
      <p:sp>
        <p:nvSpPr>
          <p:cNvPr id="35850" name="Text Box 10"/>
          <p:cNvSpPr txBox="1">
            <a:spLocks noChangeArrowheads="1"/>
          </p:cNvSpPr>
          <p:nvPr/>
        </p:nvSpPr>
        <p:spPr bwMode="auto">
          <a:xfrm>
            <a:off x="0" y="3689350"/>
            <a:ext cx="9144000" cy="1373188"/>
          </a:xfrm>
          <a:prstGeom prst="rect">
            <a:avLst/>
          </a:prstGeom>
          <a:noFill/>
          <a:ln w="762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uk-UA" sz="2800" b="1">
                <a:effectLst>
                  <a:outerShdw blurRad="38100" dist="38100" dir="2700000" algn="tl">
                    <a:srgbClr val="C0C0C0"/>
                  </a:outerShdw>
                </a:effectLst>
              </a:rPr>
              <a:t>Зниження навантаження на сумлінних платників </a:t>
            </a:r>
            <a:r>
              <a:rPr lang="uk-UA" sz="2800">
                <a:effectLst>
                  <a:outerShdw blurRad="38100" dist="38100" dir="2700000" algn="tl">
                    <a:srgbClr val="C0C0C0"/>
                  </a:outerShdw>
                </a:effectLst>
              </a:rPr>
              <a:t>за рахунок зменшення усіх видів можливостей для ухилення та “мінімізації”</a:t>
            </a:r>
          </a:p>
        </p:txBody>
      </p:sp>
      <p:sp>
        <p:nvSpPr>
          <p:cNvPr id="35851" name="Text Box 11"/>
          <p:cNvSpPr txBox="1">
            <a:spLocks noChangeArrowheads="1"/>
          </p:cNvSpPr>
          <p:nvPr/>
        </p:nvSpPr>
        <p:spPr bwMode="auto">
          <a:xfrm>
            <a:off x="0" y="2420938"/>
            <a:ext cx="9144000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uk-UA" sz="2800" i="1">
                <a:solidFill>
                  <a:srgbClr val="00CC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Більшість підприємців не матимуть знати податкового інспектора особисто, та забудуть що таке перевірка – як зараз спрощенці!</a:t>
            </a:r>
          </a:p>
        </p:txBody>
      </p:sp>
      <p:sp>
        <p:nvSpPr>
          <p:cNvPr id="35852" name="Text Box 12"/>
          <p:cNvSpPr txBox="1">
            <a:spLocks noChangeArrowheads="1"/>
          </p:cNvSpPr>
          <p:nvPr/>
        </p:nvSpPr>
        <p:spPr bwMode="auto">
          <a:xfrm>
            <a:off x="0" y="5057775"/>
            <a:ext cx="9144000" cy="1800225"/>
          </a:xfrm>
          <a:prstGeom prst="rect">
            <a:avLst/>
          </a:prstGeom>
          <a:noFill/>
          <a:ln w="762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uk-UA" sz="2800" b="1">
                <a:effectLst>
                  <a:outerShdw blurRad="38100" dist="38100" dir="2700000" algn="tl">
                    <a:srgbClr val="C0C0C0"/>
                  </a:outerShdw>
                </a:effectLst>
              </a:rPr>
              <a:t>Створення сприятливіших умов для нового бізнесу, особливо працемістького,</a:t>
            </a:r>
          </a:p>
          <a:p>
            <a:pPr eaLnBrk="0" hangingPunct="0">
              <a:defRPr/>
            </a:pPr>
            <a:r>
              <a:rPr lang="uk-UA" sz="2800">
                <a:effectLst>
                  <a:outerShdw blurRad="38100" dist="38100" dir="2700000" algn="tl">
                    <a:srgbClr val="C0C0C0"/>
                  </a:outerShdw>
                </a:effectLst>
              </a:rPr>
              <a:t>за рахунок належного оподаткування колись приватизованих основних фондів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358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358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6" grpId="0"/>
      <p:bldP spid="35847" grpId="0"/>
      <p:bldP spid="35848" grpId="0"/>
      <p:bldP spid="35850" grpId="0"/>
      <p:bldP spid="35851" grpId="0"/>
      <p:bldP spid="3585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39750" y="765175"/>
            <a:ext cx="8064500" cy="503238"/>
          </a:xfrm>
        </p:spPr>
        <p:txBody>
          <a:bodyPr anchor="b">
            <a:noAutofit/>
          </a:bodyPr>
          <a:lstStyle/>
          <a:p>
            <a:pPr eaLnBrk="1" hangingPunct="1">
              <a:defRPr/>
            </a:pPr>
            <a:r>
              <a:rPr lang="uk-UA" sz="36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Основні положення реформи:</a:t>
            </a:r>
          </a:p>
        </p:txBody>
      </p:sp>
      <p:pic>
        <p:nvPicPr>
          <p:cNvPr id="12291" name="Picture 2" descr="http://rivnegromrada.biz.ua/uploads/posts/2014-05/1399590197_reanimac-paket-reform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750" y="404813"/>
            <a:ext cx="12382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8226425" y="5589588"/>
            <a:ext cx="917575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uk-UA"/>
              <a:t>0</a:t>
            </a:r>
          </a:p>
        </p:txBody>
      </p:sp>
      <p:sp>
        <p:nvSpPr>
          <p:cNvPr id="36870" name="Rectangle 6"/>
          <p:cNvSpPr>
            <a:spLocks noChangeArrowheads="1"/>
          </p:cNvSpPr>
          <p:nvPr/>
        </p:nvSpPr>
        <p:spPr bwMode="auto">
          <a:xfrm>
            <a:off x="1322388" y="5594350"/>
            <a:ext cx="6904037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uk-UA"/>
              <a:t>Ліквідація дрібних та антиринкових податків і зборів (як-от “держмита” та ПДФО при продажі особистого майна), за рахунок підвищення рентних платежів до оптимального рівня, </a:t>
            </a:r>
          </a:p>
        </p:txBody>
      </p:sp>
      <p:sp>
        <p:nvSpPr>
          <p:cNvPr id="36871" name="Rectangle 7"/>
          <p:cNvSpPr>
            <a:spLocks noChangeArrowheads="1"/>
          </p:cNvSpPr>
          <p:nvPr/>
        </p:nvSpPr>
        <p:spPr bwMode="auto">
          <a:xfrm>
            <a:off x="0" y="5599113"/>
            <a:ext cx="1322388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uk-UA"/>
              <a:t>решта</a:t>
            </a:r>
          </a:p>
        </p:txBody>
      </p:sp>
      <p:sp>
        <p:nvSpPr>
          <p:cNvPr id="36872" name="Rectangle 8"/>
          <p:cNvSpPr>
            <a:spLocks noChangeArrowheads="1"/>
          </p:cNvSpPr>
          <p:nvPr/>
        </p:nvSpPr>
        <p:spPr bwMode="auto">
          <a:xfrm>
            <a:off x="8226425" y="4941888"/>
            <a:ext cx="917575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uk-UA"/>
              <a:t>0</a:t>
            </a:r>
          </a:p>
        </p:txBody>
      </p:sp>
      <p:sp>
        <p:nvSpPr>
          <p:cNvPr id="36873" name="Rectangle 9"/>
          <p:cNvSpPr>
            <a:spLocks noChangeArrowheads="1"/>
          </p:cNvSpPr>
          <p:nvPr/>
        </p:nvSpPr>
        <p:spPr bwMode="auto">
          <a:xfrm>
            <a:off x="1322388" y="4938713"/>
            <a:ext cx="6904037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uk-UA"/>
              <a:t>Ліквідація – на автомобілі. Усе решта – тільки специфічні ставки на оптимальному рівні</a:t>
            </a:r>
          </a:p>
        </p:txBody>
      </p:sp>
      <p:sp>
        <p:nvSpPr>
          <p:cNvPr id="36874" name="Rectangle 10"/>
          <p:cNvSpPr>
            <a:spLocks noChangeArrowheads="1"/>
          </p:cNvSpPr>
          <p:nvPr/>
        </p:nvSpPr>
        <p:spPr bwMode="auto">
          <a:xfrm>
            <a:off x="0" y="4938713"/>
            <a:ext cx="1322388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uk-UA"/>
              <a:t>Акцизи </a:t>
            </a:r>
          </a:p>
        </p:txBody>
      </p:sp>
      <p:sp>
        <p:nvSpPr>
          <p:cNvPr id="36875" name="Rectangle 11"/>
          <p:cNvSpPr>
            <a:spLocks noChangeArrowheads="1"/>
          </p:cNvSpPr>
          <p:nvPr/>
        </p:nvSpPr>
        <p:spPr bwMode="auto">
          <a:xfrm>
            <a:off x="8226425" y="4292600"/>
            <a:ext cx="917575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uk-UA"/>
              <a:t>0</a:t>
            </a:r>
          </a:p>
        </p:txBody>
      </p:sp>
      <p:sp>
        <p:nvSpPr>
          <p:cNvPr id="36876" name="Rectangle 12"/>
          <p:cNvSpPr>
            <a:spLocks noChangeArrowheads="1"/>
          </p:cNvSpPr>
          <p:nvPr/>
        </p:nvSpPr>
        <p:spPr bwMode="auto">
          <a:xfrm>
            <a:off x="1322388" y="4279900"/>
            <a:ext cx="6904037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uk-UA"/>
              <a:t>Збереження груп 1-3. Закриття більшої частини можливостей для зловживань. Запровадження індексації ставок</a:t>
            </a:r>
          </a:p>
        </p:txBody>
      </p:sp>
      <p:sp>
        <p:nvSpPr>
          <p:cNvPr id="36877" name="Rectangle 13"/>
          <p:cNvSpPr>
            <a:spLocks noChangeArrowheads="1"/>
          </p:cNvSpPr>
          <p:nvPr/>
        </p:nvSpPr>
        <p:spPr bwMode="auto">
          <a:xfrm>
            <a:off x="0" y="4279900"/>
            <a:ext cx="1322388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uk-UA"/>
              <a:t>Спрощена система</a:t>
            </a:r>
          </a:p>
        </p:txBody>
      </p:sp>
      <p:sp>
        <p:nvSpPr>
          <p:cNvPr id="36878" name="Rectangle 14"/>
          <p:cNvSpPr>
            <a:spLocks noChangeArrowheads="1"/>
          </p:cNvSpPr>
          <p:nvPr/>
        </p:nvSpPr>
        <p:spPr bwMode="auto">
          <a:xfrm>
            <a:off x="8226425" y="3644900"/>
            <a:ext cx="917575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uk-UA"/>
              <a:t>0</a:t>
            </a:r>
          </a:p>
        </p:txBody>
      </p:sp>
      <p:sp>
        <p:nvSpPr>
          <p:cNvPr id="36879" name="Rectangle 15"/>
          <p:cNvSpPr>
            <a:spLocks noChangeArrowheads="1"/>
          </p:cNvSpPr>
          <p:nvPr/>
        </p:nvSpPr>
        <p:spPr bwMode="auto">
          <a:xfrm>
            <a:off x="1322388" y="3624263"/>
            <a:ext cx="6904037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uk-UA"/>
              <a:t>Повернення до єдиної ставки 15%, компенсація за рахунок детінізації, податку на нерухоме майно</a:t>
            </a:r>
          </a:p>
        </p:txBody>
      </p:sp>
      <p:sp>
        <p:nvSpPr>
          <p:cNvPr id="36880" name="Rectangle 16"/>
          <p:cNvSpPr>
            <a:spLocks noChangeArrowheads="1"/>
          </p:cNvSpPr>
          <p:nvPr/>
        </p:nvSpPr>
        <p:spPr bwMode="auto">
          <a:xfrm>
            <a:off x="0" y="3603625"/>
            <a:ext cx="1322388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uk-UA"/>
              <a:t>ПДФО</a:t>
            </a:r>
          </a:p>
        </p:txBody>
      </p:sp>
      <p:sp>
        <p:nvSpPr>
          <p:cNvPr id="36881" name="Rectangle 17"/>
          <p:cNvSpPr>
            <a:spLocks noChangeArrowheads="1"/>
          </p:cNvSpPr>
          <p:nvPr/>
        </p:nvSpPr>
        <p:spPr bwMode="auto">
          <a:xfrm>
            <a:off x="8226425" y="2781300"/>
            <a:ext cx="917575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uk-UA"/>
              <a:t>+ 30 млрд.</a:t>
            </a:r>
          </a:p>
        </p:txBody>
      </p:sp>
      <p:sp>
        <p:nvSpPr>
          <p:cNvPr id="36882" name="Rectangle 18"/>
          <p:cNvSpPr>
            <a:spLocks noChangeArrowheads="1"/>
          </p:cNvSpPr>
          <p:nvPr/>
        </p:nvSpPr>
        <p:spPr bwMode="auto">
          <a:xfrm>
            <a:off x="1322388" y="2811463"/>
            <a:ext cx="6904037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uk-UA"/>
              <a:t>Заміна податком на розподілений прибуток (10% – 18%) з мінімальним порогом у відсотках від вартості основного капіталу (відповідно, 1% - 1.8%). Ліквідація податкового обліку</a:t>
            </a:r>
          </a:p>
        </p:txBody>
      </p:sp>
      <p:sp>
        <p:nvSpPr>
          <p:cNvPr id="36883" name="Rectangle 19"/>
          <p:cNvSpPr>
            <a:spLocks noChangeArrowheads="1"/>
          </p:cNvSpPr>
          <p:nvPr/>
        </p:nvSpPr>
        <p:spPr bwMode="auto">
          <a:xfrm>
            <a:off x="0" y="2811463"/>
            <a:ext cx="1322388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uk-UA"/>
              <a:t>Податок на прибуток </a:t>
            </a:r>
          </a:p>
        </p:txBody>
      </p:sp>
      <p:sp>
        <p:nvSpPr>
          <p:cNvPr id="36884" name="Rectangle 20"/>
          <p:cNvSpPr>
            <a:spLocks noChangeArrowheads="1"/>
          </p:cNvSpPr>
          <p:nvPr/>
        </p:nvSpPr>
        <p:spPr bwMode="auto">
          <a:xfrm>
            <a:off x="8226425" y="1844675"/>
            <a:ext cx="917575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uk-UA"/>
              <a:t>- 50 млрд.*</a:t>
            </a:r>
          </a:p>
        </p:txBody>
      </p:sp>
      <p:sp>
        <p:nvSpPr>
          <p:cNvPr id="36885" name="Rectangle 21"/>
          <p:cNvSpPr>
            <a:spLocks noChangeArrowheads="1"/>
          </p:cNvSpPr>
          <p:nvPr/>
        </p:nvSpPr>
        <p:spPr bwMode="auto">
          <a:xfrm>
            <a:off x="1322388" y="1852613"/>
            <a:ext cx="6904037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uk-UA"/>
              <a:t>Ліквідація витрат невластивих фондам страхування, злиття ПФ з бюджетом, </a:t>
            </a:r>
            <a:r>
              <a:rPr lang="uk-UA" u="sng"/>
              <a:t>зменшення ставки до 18%, </a:t>
            </a:r>
            <a:r>
              <a:rPr lang="uk-UA"/>
              <a:t>підвищення відповідальності за ухилення (далі – тільки для ПФ)</a:t>
            </a:r>
          </a:p>
        </p:txBody>
      </p:sp>
      <p:sp>
        <p:nvSpPr>
          <p:cNvPr id="36886" name="Rectangle 22"/>
          <p:cNvSpPr>
            <a:spLocks noChangeArrowheads="1"/>
          </p:cNvSpPr>
          <p:nvPr/>
        </p:nvSpPr>
        <p:spPr bwMode="auto">
          <a:xfrm>
            <a:off x="0" y="1860550"/>
            <a:ext cx="1322388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uk-UA"/>
              <a:t>ЄСВ</a:t>
            </a:r>
          </a:p>
        </p:txBody>
      </p:sp>
      <p:sp>
        <p:nvSpPr>
          <p:cNvPr id="36887" name="Rectangle 23"/>
          <p:cNvSpPr>
            <a:spLocks noChangeArrowheads="1"/>
          </p:cNvSpPr>
          <p:nvPr/>
        </p:nvSpPr>
        <p:spPr bwMode="auto">
          <a:xfrm>
            <a:off x="8226425" y="1196975"/>
            <a:ext cx="917575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uk-UA"/>
              <a:t>+ 25 млрд.</a:t>
            </a:r>
          </a:p>
        </p:txBody>
      </p:sp>
      <p:sp>
        <p:nvSpPr>
          <p:cNvPr id="36888" name="Rectangle 24"/>
          <p:cNvSpPr>
            <a:spLocks noChangeArrowheads="1"/>
          </p:cNvSpPr>
          <p:nvPr/>
        </p:nvSpPr>
        <p:spPr bwMode="auto">
          <a:xfrm>
            <a:off x="1322388" y="1196975"/>
            <a:ext cx="6904037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uk-UA"/>
              <a:t>Система 7/17, ПДВ-рахунки (без вимивання обігових коштів), ліквідація податкової накладної, автоматичне відшкодування</a:t>
            </a:r>
          </a:p>
        </p:txBody>
      </p:sp>
      <p:sp>
        <p:nvSpPr>
          <p:cNvPr id="36889" name="Rectangle 25"/>
          <p:cNvSpPr>
            <a:spLocks noChangeArrowheads="1"/>
          </p:cNvSpPr>
          <p:nvPr/>
        </p:nvSpPr>
        <p:spPr bwMode="auto">
          <a:xfrm>
            <a:off x="0" y="1196975"/>
            <a:ext cx="1322388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uk-UA"/>
              <a:t>ПДВ</a:t>
            </a:r>
          </a:p>
        </p:txBody>
      </p:sp>
      <p:sp>
        <p:nvSpPr>
          <p:cNvPr id="12313" name="Line 26"/>
          <p:cNvSpPr>
            <a:spLocks noChangeShapeType="1"/>
          </p:cNvSpPr>
          <p:nvPr/>
        </p:nvSpPr>
        <p:spPr bwMode="auto">
          <a:xfrm>
            <a:off x="0" y="1196975"/>
            <a:ext cx="91440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2314" name="Line 27"/>
          <p:cNvSpPr>
            <a:spLocks noChangeShapeType="1"/>
          </p:cNvSpPr>
          <p:nvPr/>
        </p:nvSpPr>
        <p:spPr bwMode="auto">
          <a:xfrm>
            <a:off x="0" y="1836738"/>
            <a:ext cx="9144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2315" name="Line 28"/>
          <p:cNvSpPr>
            <a:spLocks noChangeShapeType="1"/>
          </p:cNvSpPr>
          <p:nvPr/>
        </p:nvSpPr>
        <p:spPr bwMode="auto">
          <a:xfrm>
            <a:off x="0" y="2751138"/>
            <a:ext cx="9144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2316" name="Line 29"/>
          <p:cNvSpPr>
            <a:spLocks noChangeShapeType="1"/>
          </p:cNvSpPr>
          <p:nvPr/>
        </p:nvSpPr>
        <p:spPr bwMode="auto">
          <a:xfrm>
            <a:off x="0" y="3665538"/>
            <a:ext cx="9144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2317" name="Line 30"/>
          <p:cNvSpPr>
            <a:spLocks noChangeShapeType="1"/>
          </p:cNvSpPr>
          <p:nvPr/>
        </p:nvSpPr>
        <p:spPr bwMode="auto">
          <a:xfrm>
            <a:off x="0" y="6499225"/>
            <a:ext cx="91440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2318" name="Line 31"/>
          <p:cNvSpPr>
            <a:spLocks noChangeShapeType="1"/>
          </p:cNvSpPr>
          <p:nvPr/>
        </p:nvSpPr>
        <p:spPr bwMode="auto">
          <a:xfrm>
            <a:off x="0" y="1196975"/>
            <a:ext cx="0" cy="530225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2319" name="Line 32"/>
          <p:cNvSpPr>
            <a:spLocks noChangeShapeType="1"/>
          </p:cNvSpPr>
          <p:nvPr/>
        </p:nvSpPr>
        <p:spPr bwMode="auto">
          <a:xfrm>
            <a:off x="1322388" y="1196975"/>
            <a:ext cx="0" cy="53022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2320" name="Line 33"/>
          <p:cNvSpPr>
            <a:spLocks noChangeShapeType="1"/>
          </p:cNvSpPr>
          <p:nvPr/>
        </p:nvSpPr>
        <p:spPr bwMode="auto">
          <a:xfrm>
            <a:off x="8226425" y="1196975"/>
            <a:ext cx="0" cy="53022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2321" name="Line 34"/>
          <p:cNvSpPr>
            <a:spLocks noChangeShapeType="1"/>
          </p:cNvSpPr>
          <p:nvPr/>
        </p:nvSpPr>
        <p:spPr bwMode="auto">
          <a:xfrm>
            <a:off x="9144000" y="1196975"/>
            <a:ext cx="0" cy="530225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2322" name="Line 35"/>
          <p:cNvSpPr>
            <a:spLocks noChangeShapeType="1"/>
          </p:cNvSpPr>
          <p:nvPr/>
        </p:nvSpPr>
        <p:spPr bwMode="auto">
          <a:xfrm>
            <a:off x="0" y="4305300"/>
            <a:ext cx="9144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2323" name="Line 36"/>
          <p:cNvSpPr>
            <a:spLocks noChangeShapeType="1"/>
          </p:cNvSpPr>
          <p:nvPr/>
        </p:nvSpPr>
        <p:spPr bwMode="auto">
          <a:xfrm>
            <a:off x="0" y="4945063"/>
            <a:ext cx="9144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2324" name="Line 37"/>
          <p:cNvSpPr>
            <a:spLocks noChangeShapeType="1"/>
          </p:cNvSpPr>
          <p:nvPr/>
        </p:nvSpPr>
        <p:spPr bwMode="auto">
          <a:xfrm>
            <a:off x="0" y="5584825"/>
            <a:ext cx="9144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6902" name="Text Box 38"/>
          <p:cNvSpPr txBox="1">
            <a:spLocks noChangeArrowheads="1"/>
          </p:cNvSpPr>
          <p:nvPr/>
        </p:nvSpPr>
        <p:spPr bwMode="auto">
          <a:xfrm>
            <a:off x="179388" y="6491288"/>
            <a:ext cx="89646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/>
              <a:t>*з урахуванням відповідного зменшення видатків на ЄСВ у бюджетному секторі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68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68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68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6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368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368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368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440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368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368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368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368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368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368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"/>
                            </p:stCondLst>
                            <p:childTnLst>
                              <p:par>
                                <p:cTn id="3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368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368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368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720"/>
                            </p:stCondLst>
                            <p:childTnLst>
                              <p:par>
                                <p:cTn id="36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8" dur="80"/>
                                        <p:tgtEl>
                                          <p:spTgt spid="368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9" dur="80"/>
                                        <p:tgtEl>
                                          <p:spTgt spid="368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80"/>
                                        <p:tgtEl>
                                          <p:spTgt spid="368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5" dur="80"/>
                                        <p:tgtEl>
                                          <p:spTgt spid="369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6" dur="80"/>
                                        <p:tgtEl>
                                          <p:spTgt spid="369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80"/>
                                        <p:tgtEl>
                                          <p:spTgt spid="369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2" dur="80"/>
                                        <p:tgtEl>
                                          <p:spTgt spid="368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3" dur="80"/>
                                        <p:tgtEl>
                                          <p:spTgt spid="368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80"/>
                                        <p:tgtEl>
                                          <p:spTgt spid="368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20"/>
                            </p:stCondLst>
                            <p:childTnLst>
                              <p:par>
                                <p:cTn id="56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8" dur="80"/>
                                        <p:tgtEl>
                                          <p:spTgt spid="3688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9" dur="80"/>
                                        <p:tgtEl>
                                          <p:spTgt spid="368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80"/>
                                        <p:tgtEl>
                                          <p:spTgt spid="368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760"/>
                            </p:stCondLst>
                            <p:childTnLst>
                              <p:par>
                                <p:cTn id="62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4" dur="80"/>
                                        <p:tgtEl>
                                          <p:spTgt spid="368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5" dur="80"/>
                                        <p:tgtEl>
                                          <p:spTgt spid="368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80"/>
                                        <p:tgtEl>
                                          <p:spTgt spid="368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1" dur="80"/>
                                        <p:tgtEl>
                                          <p:spTgt spid="368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2" dur="80"/>
                                        <p:tgtEl>
                                          <p:spTgt spid="368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80"/>
                                        <p:tgtEl>
                                          <p:spTgt spid="368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"/>
                            </p:stCondLst>
                            <p:childTnLst>
                              <p:par>
                                <p:cTn id="7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7" dur="80"/>
                                        <p:tgtEl>
                                          <p:spTgt spid="368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8" dur="80"/>
                                        <p:tgtEl>
                                          <p:spTgt spid="368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80"/>
                                        <p:tgtEl>
                                          <p:spTgt spid="368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520"/>
                            </p:stCondLst>
                            <p:childTnLst>
                              <p:par>
                                <p:cTn id="8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3" dur="80"/>
                                        <p:tgtEl>
                                          <p:spTgt spid="368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4" dur="80"/>
                                        <p:tgtEl>
                                          <p:spTgt spid="368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80"/>
                                        <p:tgtEl>
                                          <p:spTgt spid="368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0" dur="80"/>
                                        <p:tgtEl>
                                          <p:spTgt spid="368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1" dur="80"/>
                                        <p:tgtEl>
                                          <p:spTgt spid="368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80"/>
                                        <p:tgtEl>
                                          <p:spTgt spid="368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40"/>
                            </p:stCondLst>
                            <p:childTnLst>
                              <p:par>
                                <p:cTn id="9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6" dur="80"/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7" dur="80"/>
                                        <p:tgtEl>
                                          <p:spTgt spid="368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80"/>
                                        <p:tgtEl>
                                          <p:spTgt spid="368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440"/>
                            </p:stCondLst>
                            <p:childTnLst>
                              <p:par>
                                <p:cTn id="10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2" dur="80"/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3" dur="80"/>
                                        <p:tgtEl>
                                          <p:spTgt spid="368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80"/>
                                        <p:tgtEl>
                                          <p:spTgt spid="368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9" dur="80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0" dur="80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80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80"/>
                            </p:stCondLst>
                            <p:childTnLst>
                              <p:par>
                                <p:cTn id="11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5" dur="80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6" dur="80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80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280"/>
                            </p:stCondLst>
                            <p:childTnLst>
                              <p:par>
                                <p:cTn id="11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1" dur="80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2" dur="80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80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8" dur="80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9" dur="80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80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40"/>
                            </p:stCondLst>
                            <p:childTnLst>
                              <p:par>
                                <p:cTn id="132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4" dur="80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5" dur="80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80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6240"/>
                            </p:stCondLst>
                            <p:childTnLst>
                              <p:par>
                                <p:cTn id="13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0" dur="80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1" dur="80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80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/>
      <p:bldP spid="36870" grpId="0"/>
      <p:bldP spid="36871" grpId="0"/>
      <p:bldP spid="36872" grpId="0"/>
      <p:bldP spid="36873" grpId="0"/>
      <p:bldP spid="36874" grpId="0"/>
      <p:bldP spid="36875" grpId="0"/>
      <p:bldP spid="36876" grpId="0"/>
      <p:bldP spid="36877" grpId="0"/>
      <p:bldP spid="36878" grpId="0"/>
      <p:bldP spid="36879" grpId="0"/>
      <p:bldP spid="36880" grpId="0"/>
      <p:bldP spid="36881" grpId="0"/>
      <p:bldP spid="36882" grpId="0"/>
      <p:bldP spid="36883" grpId="0"/>
      <p:bldP spid="36884" grpId="0"/>
      <p:bldP spid="36885" grpId="0"/>
      <p:bldP spid="36886" grpId="0"/>
      <p:bldP spid="36887" grpId="0"/>
      <p:bldP spid="36888" grpId="0"/>
      <p:bldP spid="36889" grpId="0"/>
      <p:bldP spid="3690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39750" y="765175"/>
            <a:ext cx="8064500" cy="576263"/>
          </a:xfrm>
        </p:spPr>
        <p:txBody>
          <a:bodyPr anchor="b">
            <a:noAutofit/>
          </a:bodyPr>
          <a:lstStyle/>
          <a:p>
            <a:pPr eaLnBrk="1" hangingPunct="1">
              <a:defRPr/>
            </a:pPr>
            <a:r>
              <a:rPr lang="uk-UA" sz="36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Переділити “пиріг” на нових засадах</a:t>
            </a:r>
          </a:p>
        </p:txBody>
      </p:sp>
      <p:pic>
        <p:nvPicPr>
          <p:cNvPr id="1029" name="Picture 2" descr="http://rivnegromrada.biz.ua/uploads/posts/2014-05/1399590197_reanimac-paket-reform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3875" y="404813"/>
            <a:ext cx="12382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26" name="Object 4"/>
          <p:cNvGraphicFramePr>
            <a:graphicFrameLocks noChangeAspect="1"/>
          </p:cNvGraphicFramePr>
          <p:nvPr/>
        </p:nvGraphicFramePr>
        <p:xfrm>
          <a:off x="73025" y="1412875"/>
          <a:ext cx="9070975" cy="5314950"/>
        </p:xfrm>
        <a:graphic>
          <a:graphicData uri="http://schemas.openxmlformats.org/presentationml/2006/ole">
            <p:oleObj spid="_x0000_s1026" name="Диаграмма" r:id="rId4" imgW="9096467" imgH="5324440" progId="MSGraph.Chart.8">
              <p:embed followColorScheme="full"/>
            </p:oleObj>
          </a:graphicData>
        </a:graphic>
      </p:graphicFrame>
      <p:sp>
        <p:nvSpPr>
          <p:cNvPr id="1030" name="Text Box 5"/>
          <p:cNvSpPr txBox="1">
            <a:spLocks noChangeArrowheads="1"/>
          </p:cNvSpPr>
          <p:nvPr/>
        </p:nvSpPr>
        <p:spPr bwMode="auto">
          <a:xfrm>
            <a:off x="250825" y="1557338"/>
            <a:ext cx="43211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/>
              <a:t>Розподіл доходів Державного бюджету та ПФ у 2013 р. </a:t>
            </a:r>
          </a:p>
        </p:txBody>
      </p:sp>
      <p:graphicFrame>
        <p:nvGraphicFramePr>
          <p:cNvPr id="33798" name="Object 6"/>
          <p:cNvGraphicFramePr>
            <a:graphicFrameLocks noChangeAspect="1"/>
          </p:cNvGraphicFramePr>
          <p:nvPr/>
        </p:nvGraphicFramePr>
        <p:xfrm>
          <a:off x="4572000" y="1412875"/>
          <a:ext cx="4040188" cy="4511675"/>
        </p:xfrm>
        <a:graphic>
          <a:graphicData uri="http://schemas.openxmlformats.org/presentationml/2006/ole">
            <p:oleObj spid="_x0000_s1027" name="Диаграмма" r:id="rId5" imgW="4952875" imgH="5524461" progId="MSGraph.Chart.8">
              <p:embed followColorScheme="full"/>
            </p:oleObj>
          </a:graphicData>
        </a:graphic>
      </p:graphicFrame>
      <p:sp>
        <p:nvSpPr>
          <p:cNvPr id="1031" name="Text Box 7"/>
          <p:cNvSpPr txBox="1">
            <a:spLocks noChangeArrowheads="1"/>
          </p:cNvSpPr>
          <p:nvPr/>
        </p:nvSpPr>
        <p:spPr bwMode="auto">
          <a:xfrm>
            <a:off x="4572000" y="1557338"/>
            <a:ext cx="43211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/>
              <a:t>Пропонована структура (попередньо)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>
                                            <p:oleChartEl type="category" lvl="1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3798">
                                            <p:oleChartEl type="category" lvl="1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>
                                            <p:oleChartEl type="category" lvl="2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3798">
                                            <p:oleChartEl type="category" lvl="2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>
                                            <p:oleChartEl type="category" lvl="3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3798">
                                            <p:oleChartEl type="category" lvl="3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>
                                            <p:oleChartEl type="category" lvl="4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33798">
                                            <p:oleChartEl type="category" lvl="4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>
                                            <p:oleChartEl type="category" lvl="5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33798">
                                            <p:oleChartEl type="category" lvl="5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OleChart spid="33798" grpId="0" bld="category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60388" y="779463"/>
            <a:ext cx="7827962" cy="633412"/>
          </a:xfrm>
        </p:spPr>
        <p:txBody>
          <a:bodyPr anchor="b">
            <a:normAutofit/>
          </a:bodyPr>
          <a:lstStyle/>
          <a:p>
            <a:pPr eaLnBrk="1" hangingPunct="1">
              <a:defRPr/>
            </a:pPr>
            <a:r>
              <a:rPr lang="uk-UA" sz="4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Можливі проблеми та </a:t>
            </a:r>
            <a:r>
              <a:rPr lang="en-US" sz="4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FAQ</a:t>
            </a:r>
            <a:r>
              <a:rPr lang="uk-UA" sz="4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:</a:t>
            </a:r>
          </a:p>
        </p:txBody>
      </p:sp>
      <p:pic>
        <p:nvPicPr>
          <p:cNvPr id="13315" name="Picture 2" descr="http://rivnegromrada.biz.ua/uploads/posts/2014-05/1399590197_reanimac-paket-reform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3875" y="404813"/>
            <a:ext cx="12382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0" y="1484313"/>
            <a:ext cx="9144000" cy="384175"/>
          </a:xfrm>
          <a:prstGeom prst="rect">
            <a:avLst/>
          </a:prstGeom>
          <a:noFill/>
          <a:ln w="762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defRPr/>
            </a:pPr>
            <a:r>
              <a:rPr lang="uk-U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Чому ми розраховуємо, що частина зарплат вийде з тіні?</a:t>
            </a:r>
          </a:p>
        </p:txBody>
      </p:sp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0" y="2205038"/>
            <a:ext cx="91440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/>
              <a:t>Зниження податкового тиску має призвести до часткової детінізації, принаймні у малому та середньому бізнесі. На великих підприємствах тінізація саме зарплат – незначна, мікробізнес – сплачує єдиний податок та/або має готівку. Але саме на підприємствах МСБ працює близько половини усіх зайнятих у недержавному секторі. </a:t>
            </a:r>
          </a:p>
          <a:p>
            <a:endParaRPr lang="uk-UA" sz="2400"/>
          </a:p>
          <a:p>
            <a:r>
              <a:rPr lang="uk-UA" sz="2400"/>
              <a:t>Додатковим стимулом має виступати обіцянка держави доплачувати певний відсоток до “внесків” – за рахунок податку на основні засоби.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48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48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48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481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481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481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 build="p"/>
      <p:bldP spid="4813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60388" y="779463"/>
            <a:ext cx="7827962" cy="633412"/>
          </a:xfrm>
        </p:spPr>
        <p:txBody>
          <a:bodyPr anchor="b">
            <a:normAutofit/>
          </a:bodyPr>
          <a:lstStyle/>
          <a:p>
            <a:pPr eaLnBrk="1" hangingPunct="1">
              <a:defRPr/>
            </a:pPr>
            <a:r>
              <a:rPr lang="uk-UA" sz="4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Можливі проблеми та </a:t>
            </a:r>
            <a:r>
              <a:rPr lang="en-US" sz="4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FAQ</a:t>
            </a:r>
            <a:r>
              <a:rPr lang="uk-UA" sz="4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:</a:t>
            </a:r>
          </a:p>
        </p:txBody>
      </p:sp>
      <p:pic>
        <p:nvPicPr>
          <p:cNvPr id="14339" name="Picture 2" descr="http://rivnegromrada.biz.ua/uploads/posts/2014-05/1399590197_reanimac-paket-reform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3875" y="404813"/>
            <a:ext cx="12382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6" name="Text Box 4"/>
          <p:cNvSpPr txBox="1">
            <a:spLocks noChangeArrowheads="1"/>
          </p:cNvSpPr>
          <p:nvPr/>
        </p:nvSpPr>
        <p:spPr bwMode="auto">
          <a:xfrm>
            <a:off x="0" y="1484313"/>
            <a:ext cx="9144000" cy="1114425"/>
          </a:xfrm>
          <a:prstGeom prst="rect">
            <a:avLst/>
          </a:prstGeom>
          <a:noFill/>
          <a:ln w="762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40000"/>
              </a:spcBef>
              <a:defRPr/>
            </a:pPr>
            <a:r>
              <a:rPr lang="uk-U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Наші пропозиції значно ускладнюють ухилення від податків та їхню “мінімізацію”. </a:t>
            </a:r>
          </a:p>
          <a:p>
            <a:pPr eaLnBrk="0" hangingPunct="0">
              <a:lnSpc>
                <a:spcPct val="80000"/>
              </a:lnSpc>
              <a:spcBef>
                <a:spcPct val="40000"/>
              </a:spcBef>
              <a:defRPr/>
            </a:pPr>
            <a:r>
              <a:rPr lang="uk-U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Чи не призведе це до зростання податкового тиску?</a:t>
            </a: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0" y="2852738"/>
            <a:ext cx="9144000" cy="3706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30000"/>
              </a:spcBef>
              <a:buFontTx/>
              <a:buAutoNum type="arabicPeriod"/>
            </a:pPr>
            <a:r>
              <a:rPr lang="uk-UA" sz="2400"/>
              <a:t>Передбачаючи це, ми закладаємо зменшення ставок</a:t>
            </a:r>
          </a:p>
          <a:p>
            <a:pPr marL="342900" indent="-342900">
              <a:spcBef>
                <a:spcPct val="30000"/>
              </a:spcBef>
              <a:buFontTx/>
              <a:buAutoNum type="arabicPeriod"/>
            </a:pPr>
            <a:r>
              <a:rPr lang="uk-UA" sz="2400"/>
              <a:t>Загальне податкове навантаження, так само як дефіцит бюджету та державний борг мають бути обмежені на конституційному рівні, або через “конституційні закони”. </a:t>
            </a:r>
          </a:p>
          <a:p>
            <a:pPr marL="342900" indent="-342900">
              <a:spcBef>
                <a:spcPct val="30000"/>
              </a:spcBef>
              <a:buFontTx/>
              <a:buAutoNum type="arabicPeriod"/>
            </a:pPr>
            <a:r>
              <a:rPr lang="uk-UA" sz="2400"/>
              <a:t>Насправді, сьогоднішня система дає можливість майже необмеженого тиску.</a:t>
            </a:r>
          </a:p>
          <a:p>
            <a:pPr marL="342900" indent="-342900">
              <a:spcBef>
                <a:spcPct val="30000"/>
              </a:spcBef>
              <a:buFontTx/>
              <a:buAutoNum type="arabicPeriod"/>
            </a:pPr>
            <a:r>
              <a:rPr lang="uk-UA" sz="2400"/>
              <a:t>Паралельно з реформою податків треба наполягати на скороченні бюджетних витрат, особливо неефективних та корупційних. Це є головною запорукою скорочення тиску.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9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9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9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491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491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491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49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49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49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49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49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49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49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49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49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6" grpId="0" build="p"/>
      <p:bldP spid="4915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733925" y="2708275"/>
            <a:ext cx="3313113" cy="1701800"/>
          </a:xfrm>
        </p:spPr>
        <p:txBody>
          <a:bodyPr/>
          <a:lstStyle/>
          <a:p>
            <a:pPr eaLnBrk="1" hangingPunct="1">
              <a:defRPr/>
            </a:pPr>
            <a:r>
              <a:rPr lang="uk-UA" sz="3200" smtClean="0">
                <a:effectLst>
                  <a:outerShdw blurRad="38100" dist="38100" dir="2700000" algn="tl">
                    <a:srgbClr val="000000"/>
                  </a:outerShdw>
                </a:effectLst>
                <a:latin typeface="Century Gothic" pitchFamily="34" charset="0"/>
              </a:rPr>
              <a:t>Концепція рефрмування податку на прибуток</a:t>
            </a:r>
          </a:p>
        </p:txBody>
      </p:sp>
      <p:pic>
        <p:nvPicPr>
          <p:cNvPr id="15363" name="Picture 2" descr="http://rivnegromrada.biz.ua/uploads/posts/2014-05/1399590197_reanimac-paket-reform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30738" y="4797425"/>
            <a:ext cx="36131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11" name="Text Box 19"/>
          <p:cNvSpPr txBox="1">
            <a:spLocks noChangeArrowheads="1"/>
          </p:cNvSpPr>
          <p:nvPr/>
        </p:nvSpPr>
        <p:spPr bwMode="auto">
          <a:xfrm>
            <a:off x="3563938" y="5876925"/>
            <a:ext cx="396081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uk-UA" sz="2000"/>
              <a:t>Розповсюджуються на інші податки, зокрема ПДВ</a:t>
            </a:r>
            <a:endParaRPr lang="ru-RU" sz="2000"/>
          </a:p>
        </p:txBody>
      </p:sp>
      <p:sp>
        <p:nvSpPr>
          <p:cNvPr id="8205" name="Text Box 13"/>
          <p:cNvSpPr txBox="1">
            <a:spLocks noChangeArrowheads="1"/>
          </p:cNvSpPr>
          <p:nvPr/>
        </p:nvSpPr>
        <p:spPr bwMode="auto">
          <a:xfrm>
            <a:off x="215900" y="4508500"/>
            <a:ext cx="27368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uk-UA" sz="2000"/>
              <a:t>Хабарництво, зловживання владою</a:t>
            </a:r>
            <a:endParaRPr lang="ru-RU" sz="2000"/>
          </a:p>
        </p:txBody>
      </p:sp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60388" y="779463"/>
            <a:ext cx="7827962" cy="633412"/>
          </a:xfrm>
        </p:spPr>
        <p:txBody>
          <a:bodyPr anchor="b">
            <a:normAutofit/>
          </a:bodyPr>
          <a:lstStyle/>
          <a:p>
            <a:pPr eaLnBrk="1" hangingPunct="1">
              <a:defRPr/>
            </a:pPr>
            <a:r>
              <a:rPr lang="uk-UA" sz="4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Проблеми податку на прибуток</a:t>
            </a:r>
          </a:p>
        </p:txBody>
      </p:sp>
      <p:pic>
        <p:nvPicPr>
          <p:cNvPr id="16389" name="Picture 2" descr="http://rivnegromrada.biz.ua/uploads/posts/2014-05/1399590197_reanimac-paket-reform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3875" y="404813"/>
            <a:ext cx="12382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0" y="1312863"/>
            <a:ext cx="9144000" cy="1314450"/>
          </a:xfrm>
          <a:prstGeom prst="rect">
            <a:avLst/>
          </a:prstGeom>
          <a:noFill/>
          <a:ln w="762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  <a:defRPr/>
            </a:pPr>
            <a:r>
              <a:rPr lang="uk-UA" sz="2000" b="1">
                <a:effectLst>
                  <a:outerShdw blurRad="38100" dist="38100" dir="2700000" algn="tl">
                    <a:srgbClr val="C0C0C0"/>
                  </a:outerShdw>
                </a:effectLst>
              </a:rPr>
              <a:t>Прибуток є ефемерною та легко маніпульованою базою для оподаткування</a:t>
            </a:r>
          </a:p>
          <a:p>
            <a:pPr algn="ctr" eaLnBrk="0" hangingPunct="0">
              <a:lnSpc>
                <a:spcPct val="80000"/>
              </a:lnSpc>
              <a:defRPr/>
            </a:pPr>
            <a:r>
              <a:rPr lang="uk-UA" sz="2000" b="1">
                <a:effectLst>
                  <a:outerShdw blurRad="38100" dist="38100" dir="2700000" algn="tl">
                    <a:srgbClr val="C0C0C0"/>
                  </a:outerShdw>
                </a:effectLst>
              </a:rPr>
              <a:t>+</a:t>
            </a:r>
          </a:p>
          <a:p>
            <a:pPr algn="ctr" eaLnBrk="0" hangingPunct="0">
              <a:lnSpc>
                <a:spcPct val="80000"/>
              </a:lnSpc>
              <a:defRPr/>
            </a:pPr>
            <a:r>
              <a:rPr lang="uk-UA" sz="2000" b="1">
                <a:effectLst>
                  <a:outerShdw blurRad="38100" dist="38100" dir="2700000" algn="tl">
                    <a:srgbClr val="C0C0C0"/>
                  </a:outerShdw>
                </a:effectLst>
              </a:rPr>
              <a:t>В Україні фондовий ринок недостатньо потужний аби створити стимул показувати прибутки</a:t>
            </a:r>
          </a:p>
        </p:txBody>
      </p:sp>
      <p:sp>
        <p:nvSpPr>
          <p:cNvPr id="8200" name="AutoShape 8"/>
          <p:cNvSpPr>
            <a:spLocks noChangeArrowheads="1"/>
          </p:cNvSpPr>
          <p:nvPr/>
        </p:nvSpPr>
        <p:spPr bwMode="auto">
          <a:xfrm>
            <a:off x="1404938" y="2420938"/>
            <a:ext cx="360362" cy="576262"/>
          </a:xfrm>
          <a:prstGeom prst="downArrow">
            <a:avLst>
              <a:gd name="adj1" fmla="val 50000"/>
              <a:gd name="adj2" fmla="val 3997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215900" y="2925763"/>
            <a:ext cx="273685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uk-UA" sz="2000"/>
              <a:t>Податок фактично сплачується за домовленістю</a:t>
            </a:r>
            <a:endParaRPr lang="ru-RU" sz="2000"/>
          </a:p>
        </p:txBody>
      </p:sp>
      <p:sp>
        <p:nvSpPr>
          <p:cNvPr id="8202" name="AutoShape 10"/>
          <p:cNvSpPr>
            <a:spLocks noChangeArrowheads="1"/>
          </p:cNvSpPr>
          <p:nvPr/>
        </p:nvSpPr>
        <p:spPr bwMode="auto">
          <a:xfrm>
            <a:off x="7559675" y="2349500"/>
            <a:ext cx="360363" cy="576263"/>
          </a:xfrm>
          <a:prstGeom prst="downArrow">
            <a:avLst>
              <a:gd name="adj1" fmla="val 50000"/>
              <a:gd name="adj2" fmla="val 3997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8203" name="Text Box 11"/>
          <p:cNvSpPr txBox="1">
            <a:spLocks noChangeArrowheads="1"/>
          </p:cNvSpPr>
          <p:nvPr/>
        </p:nvSpPr>
        <p:spPr bwMode="auto">
          <a:xfrm>
            <a:off x="6407150" y="2997200"/>
            <a:ext cx="273685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uk-UA" sz="2000"/>
              <a:t>Платники вигадують усе нові способи мінімізації</a:t>
            </a:r>
            <a:endParaRPr lang="ru-RU" sz="2000"/>
          </a:p>
        </p:txBody>
      </p:sp>
      <p:sp>
        <p:nvSpPr>
          <p:cNvPr id="8204" name="AutoShape 12"/>
          <p:cNvSpPr>
            <a:spLocks noChangeArrowheads="1"/>
          </p:cNvSpPr>
          <p:nvPr/>
        </p:nvSpPr>
        <p:spPr bwMode="auto">
          <a:xfrm>
            <a:off x="1404938" y="3860800"/>
            <a:ext cx="360362" cy="576263"/>
          </a:xfrm>
          <a:prstGeom prst="downArrow">
            <a:avLst>
              <a:gd name="adj1" fmla="val 50000"/>
              <a:gd name="adj2" fmla="val 3997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8206" name="AutoShape 14"/>
          <p:cNvSpPr>
            <a:spLocks noChangeArrowheads="1"/>
          </p:cNvSpPr>
          <p:nvPr/>
        </p:nvSpPr>
        <p:spPr bwMode="auto">
          <a:xfrm>
            <a:off x="7559675" y="4076700"/>
            <a:ext cx="360363" cy="576263"/>
          </a:xfrm>
          <a:prstGeom prst="downArrow">
            <a:avLst>
              <a:gd name="adj1" fmla="val 50000"/>
              <a:gd name="adj2" fmla="val 3997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8207" name="Text Box 15"/>
          <p:cNvSpPr txBox="1">
            <a:spLocks noChangeArrowheads="1"/>
          </p:cNvSpPr>
          <p:nvPr/>
        </p:nvSpPr>
        <p:spPr bwMode="auto">
          <a:xfrm>
            <a:off x="6407150" y="4724400"/>
            <a:ext cx="27368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uk-UA" sz="2000"/>
              <a:t>Нестабільність законодавства</a:t>
            </a:r>
            <a:endParaRPr lang="ru-RU" sz="2000"/>
          </a:p>
        </p:txBody>
      </p:sp>
      <p:sp>
        <p:nvSpPr>
          <p:cNvPr id="8208" name="Text Box 16"/>
          <p:cNvSpPr txBox="1">
            <a:spLocks noChangeArrowheads="1"/>
          </p:cNvSpPr>
          <p:nvPr/>
        </p:nvSpPr>
        <p:spPr bwMode="auto">
          <a:xfrm>
            <a:off x="215900" y="5949950"/>
            <a:ext cx="27368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uk-UA" sz="2000"/>
              <a:t>Плани з надходжень</a:t>
            </a:r>
            <a:endParaRPr lang="ru-RU" sz="2000"/>
          </a:p>
        </p:txBody>
      </p:sp>
      <p:sp>
        <p:nvSpPr>
          <p:cNvPr id="8209" name="AutoShape 17"/>
          <p:cNvSpPr>
            <a:spLocks noChangeArrowheads="1"/>
          </p:cNvSpPr>
          <p:nvPr/>
        </p:nvSpPr>
        <p:spPr bwMode="auto">
          <a:xfrm>
            <a:off x="1404938" y="5300663"/>
            <a:ext cx="360362" cy="576262"/>
          </a:xfrm>
          <a:prstGeom prst="downArrow">
            <a:avLst>
              <a:gd name="adj1" fmla="val 50000"/>
              <a:gd name="adj2" fmla="val 3997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8210" name="Line 18"/>
          <p:cNvSpPr>
            <a:spLocks noChangeShapeType="1"/>
          </p:cNvSpPr>
          <p:nvPr/>
        </p:nvSpPr>
        <p:spPr bwMode="auto">
          <a:xfrm>
            <a:off x="3059113" y="6092825"/>
            <a:ext cx="936625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8212" name="Line 20"/>
          <p:cNvSpPr>
            <a:spLocks noChangeShapeType="1"/>
          </p:cNvSpPr>
          <p:nvPr/>
        </p:nvSpPr>
        <p:spPr bwMode="auto">
          <a:xfrm flipH="1">
            <a:off x="6227763" y="5445125"/>
            <a:ext cx="649287" cy="50482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6402" name="AutoShape 23" descr="1251127774ipvan0"/>
          <p:cNvSpPr>
            <a:spLocks noChangeAspect="1" noChangeArrowheads="1"/>
          </p:cNvSpPr>
          <p:nvPr/>
        </p:nvSpPr>
        <p:spPr bwMode="auto">
          <a:xfrm>
            <a:off x="3143250" y="2024063"/>
            <a:ext cx="2857500" cy="280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6403" name="AutoShape 25" descr="1251127774ipvan0"/>
          <p:cNvSpPr>
            <a:spLocks noChangeAspect="1" noChangeArrowheads="1"/>
          </p:cNvSpPr>
          <p:nvPr/>
        </p:nvSpPr>
        <p:spPr bwMode="auto">
          <a:xfrm>
            <a:off x="3143250" y="2024063"/>
            <a:ext cx="2857500" cy="280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6404" name="AutoShape 27" descr="1251127774ipvan0"/>
          <p:cNvSpPr>
            <a:spLocks noChangeAspect="1" noChangeArrowheads="1"/>
          </p:cNvSpPr>
          <p:nvPr/>
        </p:nvSpPr>
        <p:spPr bwMode="auto">
          <a:xfrm>
            <a:off x="3143250" y="2024063"/>
            <a:ext cx="2857500" cy="280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6405" name="AutoShape 29" descr="http://thumbs.dreamstime.com/thumb_431/1251127774ipvan0.jpg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6406" name="AutoShape 31" descr="http://thumbs.dreamstime.com/thumb_431/1251127774ipvan0.jpg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8224" name="Picture 32" descr="зараз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33725" y="2781300"/>
            <a:ext cx="2876550" cy="284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81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81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81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81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81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81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8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1" grpId="0"/>
      <p:bldP spid="8205" grpId="0"/>
      <p:bldP spid="8199" grpId="0" build="p"/>
      <p:bldP spid="8200" grpId="0" animBg="1"/>
      <p:bldP spid="8201" grpId="0"/>
      <p:bldP spid="8202" grpId="0" animBg="1"/>
      <p:bldP spid="8203" grpId="0"/>
      <p:bldP spid="8204" grpId="0" animBg="1"/>
      <p:bldP spid="8206" grpId="0" animBg="1"/>
      <p:bldP spid="8207" grpId="0"/>
      <p:bldP spid="8208" grpId="0"/>
      <p:bldP spid="8209" grpId="0" animBg="1"/>
      <p:bldP spid="8210" grpId="0" animBg="1"/>
      <p:bldP spid="82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4294967295"/>
          </p:nvPr>
        </p:nvSpPr>
        <p:spPr>
          <a:xfrm>
            <a:off x="0" y="1484313"/>
            <a:ext cx="9144000" cy="4897437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uk-UA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оподаткування тільки </a:t>
            </a:r>
            <a:r>
              <a:rPr lang="uk-UA" sz="2400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розподіленого прибутку</a:t>
            </a:r>
            <a:r>
              <a:rPr lang="uk-UA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: дивідендів + (варіант: жодних обмежень на склад витрат, амортизація за 1 рік із сплатою податку на інвестовану частину прибутку векселем – для уникнення юридичних проблем) </a:t>
            </a:r>
          </a:p>
          <a:p>
            <a:pPr eaLnBrk="1" hangingPunct="1">
              <a:defRPr/>
            </a:pPr>
            <a:r>
              <a:rPr lang="uk-UA" sz="2400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Заборона контролю витрат, відміна податкового обліку</a:t>
            </a:r>
          </a:p>
          <a:p>
            <a:pPr eaLnBrk="1" hangingPunct="1">
              <a:defRPr/>
            </a:pPr>
            <a:r>
              <a:rPr lang="uk-UA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вводиться </a:t>
            </a:r>
            <a:r>
              <a:rPr lang="uk-UA" sz="2400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податок на основний капітал</a:t>
            </a:r>
            <a:r>
              <a:rPr lang="uk-UA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(основні засоби, майно підприємств) який включається в податок на прибуток (іншими словами, є мінімальним порогом). Для нових інвестицій – пільговий період у 2-3 роки</a:t>
            </a:r>
          </a:p>
          <a:p>
            <a:pPr eaLnBrk="1" hangingPunct="1">
              <a:defRPr/>
            </a:pPr>
            <a:r>
              <a:rPr lang="uk-UA" sz="2400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Ставка</a:t>
            </a:r>
            <a:r>
              <a:rPr lang="uk-UA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податку на прибуток наразі уточнюється, від 10% до 18%. Відповідно, для податку на майно 1% - 1.8% від первинної вартості основних засобів (у подальшому – з переоцінкою, надалі можливо введення механізму квазіринкової оцінки) </a:t>
            </a:r>
          </a:p>
          <a:p>
            <a:pPr eaLnBrk="1" hangingPunct="1">
              <a:defRPr/>
            </a:pPr>
            <a:endParaRPr lang="uk-UA" sz="240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60388" y="779463"/>
            <a:ext cx="7827962" cy="633412"/>
          </a:xfrm>
        </p:spPr>
        <p:txBody>
          <a:bodyPr anchor="b">
            <a:normAutofit/>
          </a:bodyPr>
          <a:lstStyle/>
          <a:p>
            <a:pPr eaLnBrk="1" hangingPunct="1">
              <a:defRPr/>
            </a:pPr>
            <a:r>
              <a:rPr lang="uk-UA" sz="4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Концепція змін:</a:t>
            </a:r>
          </a:p>
        </p:txBody>
      </p:sp>
      <p:pic>
        <p:nvPicPr>
          <p:cNvPr id="17412" name="Picture 2" descr="http://rivnegromrada.biz.ua/uploads/posts/2014-05/1399590197_reanimac-paket-reform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3875" y="404813"/>
            <a:ext cx="12382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AppData\Local\Microsoft\Windows\Temporary Internet Files\Content.IE5\W78AEL8G\MC900298019[1].wmf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/>
            </a:extLst>
          </a:blip>
          <a:srcRect/>
          <a:stretch>
            <a:fillRect/>
          </a:stretch>
        </p:blipFill>
        <p:spPr>
          <a:xfrm>
            <a:off x="678098" y="2227022"/>
            <a:ext cx="2381734" cy="1074878"/>
          </a:xfrm>
          <a:extLst>
            <a:ext uri="{909E8E84-426E-40DD-AFC4-6F175D3DCCD1}"/>
          </a:extLst>
        </p:spPr>
      </p:pic>
      <p:pic>
        <p:nvPicPr>
          <p:cNvPr id="3076" name="Picture 4" descr="C:\Users\Admin\AppData\Local\Microsoft\Windows\Temporary Internet Files\Content.IE5\W78AEL8G\MC900319012[1].wmf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2099089" y="4258473"/>
            <a:ext cx="1243728" cy="473475"/>
          </a:xfrm>
          <a:prstGeom prst="rect">
            <a:avLst/>
          </a:prstGeom>
          <a:noFill/>
          <a:extLst>
            <a:ext uri="{909E8E84-426E-40DD-AFC4-6F175D3DCCD1}"/>
          </a:extLst>
        </p:spPr>
      </p:pic>
      <p:pic>
        <p:nvPicPr>
          <p:cNvPr id="3082" name="Picture 10" descr="C:\Users\Admin\AppData\Local\Microsoft\Windows\Temporary Internet Files\Content.IE5\EL84UVBJ\MC900333136[1].wmf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2036893" y="4731948"/>
            <a:ext cx="1419174" cy="811058"/>
          </a:xfrm>
          <a:prstGeom prst="rect">
            <a:avLst/>
          </a:prstGeom>
          <a:noFill/>
          <a:extLst>
            <a:ext uri="{909E8E84-426E-40DD-AFC4-6F175D3DCCD1}"/>
          </a:extLst>
        </p:spPr>
      </p:pic>
      <p:pic>
        <p:nvPicPr>
          <p:cNvPr id="3083" name="Picture 11" descr="C:\Users\Admin\AppData\Local\Microsoft\Windows\Temporary Internet Files\Content.IE5\2VS0FHLP\MC900319038[1].wmf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64059" y="5373216"/>
            <a:ext cx="2138755" cy="795865"/>
          </a:xfrm>
          <a:prstGeom prst="rect">
            <a:avLst/>
          </a:prstGeom>
          <a:noFill/>
          <a:extLst>
            <a:ext uri="{909E8E84-426E-40DD-AFC4-6F175D3DCCD1}"/>
          </a:extLst>
        </p:spPr>
      </p:pic>
      <p:pic>
        <p:nvPicPr>
          <p:cNvPr id="3084" name="Picture 12" descr="C:\Users\Admin\AppData\Local\Microsoft\Windows\Temporary Internet Files\Content.IE5\CPWSVCWX\MC900333156[1].wmf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756084" y="4011592"/>
            <a:ext cx="1228164" cy="779031"/>
          </a:xfrm>
          <a:prstGeom prst="rect">
            <a:avLst/>
          </a:prstGeom>
          <a:noFill/>
          <a:extLst>
            <a:ext uri="{909E8E84-426E-40DD-AFC4-6F175D3DCCD1}"/>
          </a:extLst>
        </p:spPr>
      </p:pic>
      <p:pic>
        <p:nvPicPr>
          <p:cNvPr id="3088" name="Picture 16" descr="C:\Users\Admin\AppData\Local\Microsoft\Windows\Temporary Internet Files\Content.IE5\2ZSI2N8P\MC900319060[1].wmf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933827" y="3369591"/>
            <a:ext cx="1210225" cy="614478"/>
          </a:xfrm>
          <a:prstGeom prst="rect">
            <a:avLst/>
          </a:prstGeom>
          <a:noFill/>
          <a:extLst>
            <a:ext uri="{909E8E84-426E-40DD-AFC4-6F175D3DCCD1}"/>
          </a:extLst>
        </p:spPr>
      </p:pic>
      <p:sp>
        <p:nvSpPr>
          <p:cNvPr id="4" name="Права фігурна дужка 3"/>
          <p:cNvSpPr/>
          <p:nvPr/>
        </p:nvSpPr>
        <p:spPr>
          <a:xfrm>
            <a:off x="3343275" y="2492375"/>
            <a:ext cx="581025" cy="3816350"/>
          </a:xfrm>
          <a:prstGeom prst="rightBrace">
            <a:avLst>
              <a:gd name="adj1" fmla="val 71782"/>
              <a:gd name="adj2" fmla="val 50000"/>
            </a:avLst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sp>
        <p:nvSpPr>
          <p:cNvPr id="5" name="TextBox 4"/>
          <p:cNvSpPr txBox="1"/>
          <p:nvPr/>
        </p:nvSpPr>
        <p:spPr>
          <a:xfrm>
            <a:off x="4140200" y="3979863"/>
            <a:ext cx="3671888" cy="9540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Основні засоби: </a:t>
            </a:r>
            <a:br>
              <a:rPr lang="uk-UA" sz="28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</a:br>
            <a:r>
              <a:rPr lang="uk-UA" sz="28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2 млн. грн.</a:t>
            </a:r>
          </a:p>
        </p:txBody>
      </p:sp>
      <p:pic>
        <p:nvPicPr>
          <p:cNvPr id="3091" name="Picture 19" descr="C:\Users\Admin\AppData\Local\Microsoft\Windows\Temporary Internet Files\Content.IE5\W78AEL8G\MC900319672[1].wmf"/>
          <p:cNvPicPr>
            <a:picLocks noChangeAspect="1" noChangeArrowheads="1"/>
          </p:cNvPicPr>
          <p:nvPr/>
        </p:nvPicPr>
        <p:blipFill>
          <a:blip r:embed="rId8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989995" y="1805382"/>
            <a:ext cx="869307" cy="908758"/>
          </a:xfrm>
          <a:prstGeom prst="rect">
            <a:avLst/>
          </a:prstGeom>
          <a:noFill/>
          <a:extLst>
            <a:ext uri="{909E8E84-426E-40DD-AFC4-6F175D3DCCD1}"/>
          </a:extLst>
        </p:spPr>
      </p:pic>
      <p:sp>
        <p:nvSpPr>
          <p:cNvPr id="30" name="TextBox 29"/>
          <p:cNvSpPr txBox="1"/>
          <p:nvPr/>
        </p:nvSpPr>
        <p:spPr>
          <a:xfrm>
            <a:off x="4140200" y="2724150"/>
            <a:ext cx="45688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Прибуток 500 тис. грн.</a:t>
            </a:r>
          </a:p>
        </p:txBody>
      </p:sp>
      <p:sp>
        <p:nvSpPr>
          <p:cNvPr id="31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68325" y="1023938"/>
            <a:ext cx="7827963" cy="633412"/>
          </a:xfrm>
        </p:spPr>
        <p:txBody>
          <a:bodyPr anchor="b">
            <a:normAutofit/>
          </a:bodyPr>
          <a:lstStyle/>
          <a:p>
            <a:pPr eaLnBrk="1" hangingPunct="1">
              <a:defRPr/>
            </a:pPr>
            <a:r>
              <a:rPr lang="uk-UA" sz="4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Приклад розрахунку</a:t>
            </a:r>
            <a:br>
              <a:rPr lang="uk-UA" sz="400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uk-UA" sz="4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Вхідні дані:</a:t>
            </a:r>
          </a:p>
        </p:txBody>
      </p:sp>
      <p:pic>
        <p:nvPicPr>
          <p:cNvPr id="18445" name="Picture 2" descr="http://rivnegromrada.biz.ua/uploads/posts/2014-05/1399590197_reanimac-paket-reform.jpg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3875" y="404813"/>
            <a:ext cx="12382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4" name="Picture 22" descr="C:\Users\Admin\AppData\Local\Microsoft\Windows\Temporary Internet Files\Content.IE5\CL91OOOZ\MC900432646[1].png"/>
          <p:cNvPicPr>
            <a:picLocks noChangeAspect="1" noChangeArrowheads="1"/>
          </p:cNvPicPr>
          <p:nvPr/>
        </p:nvPicPr>
        <p:blipFill>
          <a:blip r:embed="rId10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383539" y="4489329"/>
            <a:ext cx="699793" cy="699793"/>
          </a:xfrm>
          <a:prstGeom prst="rect">
            <a:avLst/>
          </a:prstGeom>
          <a:noFill/>
          <a:extLst>
            <a:ext uri="{909E8E84-426E-40DD-AFC4-6F175D3DCCD1}"/>
          </a:extLst>
        </p:spPr>
      </p:pic>
      <p:pic>
        <p:nvPicPr>
          <p:cNvPr id="3095" name="Picture 23" descr="C:\Users\Admin\AppData\Local\Microsoft\Windows\Temporary Internet Files\Content.IE5\J1HVJQOQ\MC900252465[1].wmf"/>
          <p:cNvPicPr>
            <a:picLocks noChangeAspect="1" noChangeArrowheads="1"/>
          </p:cNvPicPr>
          <p:nvPr/>
        </p:nvPicPr>
        <p:blipFill>
          <a:blip r:embed="rId11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2144052" y="3436988"/>
            <a:ext cx="714823" cy="801359"/>
          </a:xfrm>
          <a:prstGeom prst="rect">
            <a:avLst/>
          </a:prstGeom>
          <a:noFill/>
          <a:extLst>
            <a:ext uri="{909E8E84-426E-40DD-AFC4-6F175D3DCCD1}"/>
          </a:extLst>
        </p:spPr>
      </p:pic>
      <p:pic>
        <p:nvPicPr>
          <p:cNvPr id="3096" name="Picture 24" descr="C:\Users\Admin\AppData\Local\Microsoft\Windows\Temporary Internet Files\Content.IE5\S5CUIXUD\MC900434845[1].png"/>
          <p:cNvPicPr>
            <a:picLocks noChangeAspect="1" noChangeArrowheads="1"/>
          </p:cNvPicPr>
          <p:nvPr/>
        </p:nvPicPr>
        <p:blipFill>
          <a:blip r:embed="rId1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25153" y="4798571"/>
            <a:ext cx="677812" cy="677812"/>
          </a:xfrm>
          <a:prstGeom prst="rect">
            <a:avLst/>
          </a:prstGeom>
          <a:noFill/>
          <a:extLst>
            <a:ext uri="{909E8E84-426E-40DD-AFC4-6F175D3DCCD1}"/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Місце для вмісту 3"/>
          <p:cNvGraphicFramePr>
            <a:graphicFrameLocks noGrp="1"/>
          </p:cNvGraphicFramePr>
          <p:nvPr>
            <p:ph idx="4294967295"/>
          </p:nvPr>
        </p:nvGraphicFramePr>
        <p:xfrm>
          <a:off x="611188" y="1773238"/>
          <a:ext cx="7777162" cy="4464050"/>
        </p:xfrm>
        <a:graphic>
          <a:graphicData uri="http://schemas.openxmlformats.org/presentationml/2006/ole">
            <p:oleObj spid="_x0000_s2050" r:id="rId3" imgW="7779170" imgH="4462659" progId="Excel.Chart.8">
              <p:embed/>
            </p:oleObj>
          </a:graphicData>
        </a:graphic>
      </p:graphicFrame>
      <p:sp>
        <p:nvSpPr>
          <p:cNvPr id="5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68325" y="1023938"/>
            <a:ext cx="7827963" cy="633412"/>
          </a:xfrm>
        </p:spPr>
        <p:txBody>
          <a:bodyPr anchor="b">
            <a:normAutofit/>
          </a:bodyPr>
          <a:lstStyle/>
          <a:p>
            <a:pPr eaLnBrk="1" hangingPunct="1">
              <a:defRPr/>
            </a:pPr>
            <a:r>
              <a:rPr lang="uk-UA" sz="4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Розрахунок:</a:t>
            </a:r>
          </a:p>
        </p:txBody>
      </p:sp>
      <p:pic>
        <p:nvPicPr>
          <p:cNvPr id="2052" name="Picture 2" descr="http://rivnegromrada.biz.ua/uploads/posts/2014-05/1399590197_reanimac-paket-reform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3875" y="404813"/>
            <a:ext cx="12382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4294967295"/>
          </p:nvPr>
        </p:nvSpPr>
        <p:spPr>
          <a:xfrm>
            <a:off x="0" y="1484313"/>
            <a:ext cx="9144000" cy="4968875"/>
          </a:xfrm>
        </p:spPr>
        <p:txBody>
          <a:bodyPr>
            <a:noAutofit/>
          </a:bodyPr>
          <a:lstStyle/>
          <a:p>
            <a:pPr marL="514350" indent="-514350" eaLnBrk="1" hangingPunct="1">
              <a:buFont typeface="Wingdings 2" pitchFamily="18" charset="2"/>
              <a:buAutoNum type="arabicPeriod"/>
              <a:defRPr/>
            </a:pPr>
            <a:r>
              <a:rPr lang="uk-UA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Втрачають сенс “схеми”, значно </a:t>
            </a:r>
            <a:r>
              <a:rPr lang="uk-UA" sz="2000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звужується поле для “домовленостей”, мінімізації і ухилення</a:t>
            </a:r>
            <a:r>
              <a:rPr lang="uk-UA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та, відповідно, тиску на підприємства – тим більше, що власники зацікавлені показувати реальну вартість майна аби використати його як заставу</a:t>
            </a:r>
          </a:p>
          <a:p>
            <a:pPr marL="514350" indent="-514350" eaLnBrk="1" hangingPunct="1">
              <a:buFont typeface="Wingdings 2" pitchFamily="18" charset="2"/>
              <a:buAutoNum type="arabicPeriod"/>
              <a:defRPr/>
            </a:pPr>
            <a:r>
              <a:rPr lang="uk-UA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Виникає </a:t>
            </a:r>
            <a:r>
              <a:rPr lang="uk-UA" sz="2000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передбачуваність</a:t>
            </a:r>
            <a:r>
              <a:rPr lang="uk-UA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податкових зобов'язань </a:t>
            </a:r>
          </a:p>
          <a:p>
            <a:pPr marL="514350" indent="-514350" eaLnBrk="1" hangingPunct="1">
              <a:buFont typeface="Wingdings 2" pitchFamily="18" charset="2"/>
              <a:buAutoNum type="arabicPeriod"/>
              <a:defRPr/>
            </a:pPr>
            <a:r>
              <a:rPr lang="uk-UA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Утворюється компенсатор для зниження ЄСВ</a:t>
            </a:r>
          </a:p>
          <a:p>
            <a:pPr marL="514350" indent="-514350" eaLnBrk="1" hangingPunct="1">
              <a:buFont typeface="Wingdings 2" pitchFamily="18" charset="2"/>
              <a:buAutoNum type="arabicPeriod"/>
              <a:defRPr/>
            </a:pPr>
            <a:r>
              <a:rPr lang="uk-UA" sz="2000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Вирівнюється податкове навантаження</a:t>
            </a:r>
            <a:r>
              <a:rPr lang="uk-UA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на працемістький та капіталомістький бізнес</a:t>
            </a:r>
          </a:p>
          <a:p>
            <a:pPr marL="514350" indent="-514350" eaLnBrk="1" hangingPunct="1">
              <a:buFont typeface="Wingdings 2" pitchFamily="18" charset="2"/>
              <a:buAutoNum type="arabicPeriod"/>
              <a:defRPr/>
            </a:pPr>
            <a:r>
              <a:rPr lang="uk-UA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Посилюються стимули для </a:t>
            </a:r>
            <a:r>
              <a:rPr lang="uk-UA" sz="2000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ефективного використання майна</a:t>
            </a:r>
            <a:r>
              <a:rPr lang="uk-UA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та його ринкового перерозподілу на користь ефективних власників</a:t>
            </a:r>
          </a:p>
          <a:p>
            <a:pPr marL="514350" indent="-514350" eaLnBrk="1" hangingPunct="1">
              <a:buFont typeface="Wingdings 2" pitchFamily="18" charset="2"/>
              <a:buAutoNum type="arabicPeriod"/>
              <a:defRPr/>
            </a:pPr>
            <a:r>
              <a:rPr lang="uk-UA" sz="2000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Новостворені підприємства</a:t>
            </a:r>
            <a:r>
              <a:rPr lang="uk-UA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, які ще не встигли накопичити майно, але швидко зростають та реінвестують прибуток </a:t>
            </a:r>
            <a:r>
              <a:rPr lang="uk-UA" sz="2000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отримують переваги</a:t>
            </a:r>
          </a:p>
          <a:p>
            <a:pPr marL="514350" indent="-514350" eaLnBrk="1" hangingPunct="1">
              <a:buFont typeface="Wingdings 2" pitchFamily="18" charset="2"/>
              <a:buAutoNum type="arabicPeriod"/>
              <a:defRPr/>
            </a:pPr>
            <a:r>
              <a:rPr lang="uk-UA" sz="2000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Приватизовані</a:t>
            </a:r>
            <a:r>
              <a:rPr lang="uk-UA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основні фонди працюють на суспільство, і у такий спосіб отримують </a:t>
            </a:r>
            <a:r>
              <a:rPr lang="uk-UA" sz="2000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легітимацію</a:t>
            </a:r>
          </a:p>
          <a:p>
            <a:pPr marL="514350" indent="-514350" eaLnBrk="1" hangingPunct="1">
              <a:buFont typeface="Wingdings 2" pitchFamily="18" charset="2"/>
              <a:buAutoNum type="arabicPeriod"/>
              <a:defRPr/>
            </a:pPr>
            <a:r>
              <a:rPr lang="uk-UA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Значно легше стає показувати прибутки, що сприятиме </a:t>
            </a:r>
            <a:r>
              <a:rPr lang="uk-UA" sz="2000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формуванню фондового ринку і залученню інвестицій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60388" y="779463"/>
            <a:ext cx="7827962" cy="633412"/>
          </a:xfrm>
        </p:spPr>
        <p:txBody>
          <a:bodyPr anchor="b">
            <a:normAutofit/>
          </a:bodyPr>
          <a:lstStyle/>
          <a:p>
            <a:pPr eaLnBrk="1" hangingPunct="1">
              <a:defRPr/>
            </a:pPr>
            <a:r>
              <a:rPr lang="uk-UA" sz="4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Результати:</a:t>
            </a:r>
          </a:p>
        </p:txBody>
      </p:sp>
      <p:pic>
        <p:nvPicPr>
          <p:cNvPr id="19460" name="Picture 2" descr="http://rivnegromrada.biz.ua/uploads/posts/2014-05/1399590197_reanimac-paket-reform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3875" y="404813"/>
            <a:ext cx="12382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6" dur="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7" dur="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60388" y="779463"/>
            <a:ext cx="7827962" cy="633412"/>
          </a:xfrm>
        </p:spPr>
        <p:txBody>
          <a:bodyPr anchor="b">
            <a:normAutofit/>
          </a:bodyPr>
          <a:lstStyle/>
          <a:p>
            <a:pPr eaLnBrk="1" hangingPunct="1">
              <a:defRPr/>
            </a:pPr>
            <a:r>
              <a:rPr lang="uk-UA" sz="4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Можливі проблеми та </a:t>
            </a:r>
            <a:r>
              <a:rPr lang="en-US" sz="4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FAQ</a:t>
            </a:r>
            <a:r>
              <a:rPr lang="uk-UA" sz="4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:</a:t>
            </a:r>
          </a:p>
        </p:txBody>
      </p:sp>
      <p:pic>
        <p:nvPicPr>
          <p:cNvPr id="20483" name="Picture 2" descr="http://rivnegromrada.biz.ua/uploads/posts/2014-05/1399590197_reanimac-paket-reform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3875" y="404813"/>
            <a:ext cx="12382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0" y="1484313"/>
            <a:ext cx="9144000" cy="676275"/>
          </a:xfrm>
          <a:prstGeom prst="rect">
            <a:avLst/>
          </a:prstGeom>
          <a:noFill/>
          <a:ln w="762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defRPr/>
            </a:pPr>
            <a:r>
              <a:rPr lang="uk-U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Поточна первісна вартість “основних фондів” є сильно викривленою</a:t>
            </a:r>
          </a:p>
        </p:txBody>
      </p:sp>
      <p:sp>
        <p:nvSpPr>
          <p:cNvPr id="46088" name="Text Box 8"/>
          <p:cNvSpPr txBox="1">
            <a:spLocks noChangeArrowheads="1"/>
          </p:cNvSpPr>
          <p:nvPr/>
        </p:nvSpPr>
        <p:spPr bwMode="auto">
          <a:xfrm>
            <a:off x="0" y="3429000"/>
            <a:ext cx="9144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/>
              <a:t>Підприємства зацікавлені приводити їх ближче до реальності шляхом оцінки заради кредитів. Згодом – обов'язкова оцінка</a:t>
            </a:r>
          </a:p>
        </p:txBody>
      </p:sp>
      <p:sp>
        <p:nvSpPr>
          <p:cNvPr id="46089" name="Text Box 9"/>
          <p:cNvSpPr txBox="1">
            <a:spLocks noChangeArrowheads="1"/>
          </p:cNvSpPr>
          <p:nvPr/>
        </p:nvSpPr>
        <p:spPr bwMode="auto">
          <a:xfrm>
            <a:off x="0" y="2276475"/>
            <a:ext cx="9144000" cy="384175"/>
          </a:xfrm>
          <a:prstGeom prst="rect">
            <a:avLst/>
          </a:prstGeom>
          <a:noFill/>
          <a:ln w="762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defRPr/>
            </a:pPr>
            <a:r>
              <a:rPr lang="ru-RU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На жаль, це так. Але:</a:t>
            </a:r>
            <a:endParaRPr lang="uk-UA" sz="2400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6090" name="Text Box 10"/>
          <p:cNvSpPr txBox="1">
            <a:spLocks noChangeArrowheads="1"/>
          </p:cNvSpPr>
          <p:nvPr/>
        </p:nvSpPr>
        <p:spPr bwMode="auto">
          <a:xfrm>
            <a:off x="0" y="2606675"/>
            <a:ext cx="9144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/>
              <a:t>Навіть у такому вигляді вони дещо кращі за суто умовний прибуток, розрахований методами податкового обліку</a:t>
            </a:r>
          </a:p>
        </p:txBody>
      </p:sp>
      <p:sp>
        <p:nvSpPr>
          <p:cNvPr id="46091" name="Text Box 11"/>
          <p:cNvSpPr txBox="1">
            <a:spLocks noChangeArrowheads="1"/>
          </p:cNvSpPr>
          <p:nvPr/>
        </p:nvSpPr>
        <p:spPr bwMode="auto">
          <a:xfrm>
            <a:off x="0" y="4292600"/>
            <a:ext cx="9144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/>
              <a:t>Оцінка теж не є цілком об'єктивною, і вразлива до корупції, але простір для зловживань набагато менший, аніж зараз</a:t>
            </a:r>
          </a:p>
        </p:txBody>
      </p:sp>
      <p:sp>
        <p:nvSpPr>
          <p:cNvPr id="46092" name="Text Box 12"/>
          <p:cNvSpPr txBox="1">
            <a:spLocks noChangeArrowheads="1"/>
          </p:cNvSpPr>
          <p:nvPr/>
        </p:nvSpPr>
        <p:spPr bwMode="auto">
          <a:xfrm>
            <a:off x="0" y="5157788"/>
            <a:ext cx="91440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/>
              <a:t>У подальшому можливе (в разі успішної апробації) запровадження квазіринкового механізму взаємної оцінки вартості майна для цілей оподаткування.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60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60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60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460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460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460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460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460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460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460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460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460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460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460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 build="p"/>
      <p:bldP spid="46088" grpId="0"/>
      <p:bldP spid="46089" grpId="0" build="p"/>
      <p:bldP spid="46090" grpId="0"/>
      <p:bldP spid="46091" grpId="0"/>
      <p:bldP spid="4609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60388" y="779463"/>
            <a:ext cx="7827962" cy="633412"/>
          </a:xfrm>
        </p:spPr>
        <p:txBody>
          <a:bodyPr anchor="b">
            <a:normAutofit/>
          </a:bodyPr>
          <a:lstStyle/>
          <a:p>
            <a:pPr eaLnBrk="1" hangingPunct="1">
              <a:defRPr/>
            </a:pPr>
            <a:r>
              <a:rPr lang="uk-UA" sz="4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Можливі проблеми та </a:t>
            </a:r>
            <a:r>
              <a:rPr lang="en-US" sz="4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FAQ</a:t>
            </a:r>
            <a:r>
              <a:rPr lang="uk-UA" sz="4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:</a:t>
            </a:r>
          </a:p>
        </p:txBody>
      </p:sp>
      <p:pic>
        <p:nvPicPr>
          <p:cNvPr id="21507" name="Picture 2" descr="http://rivnegromrada.biz.ua/uploads/posts/2014-05/1399590197_reanimac-paket-reform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3875" y="404813"/>
            <a:ext cx="12382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0" y="1484313"/>
            <a:ext cx="9144000" cy="676275"/>
          </a:xfrm>
          <a:prstGeom prst="rect">
            <a:avLst/>
          </a:prstGeom>
          <a:noFill/>
          <a:ln w="762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defRPr/>
            </a:pPr>
            <a:r>
              <a:rPr lang="uk-U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Чи не буде податок на основний капітал пригнічувати інвестиції?</a:t>
            </a:r>
          </a:p>
        </p:txBody>
      </p:sp>
      <p:pic>
        <p:nvPicPr>
          <p:cNvPr id="45064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1676400"/>
            <a:ext cx="7866062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5" name="Text Box 9"/>
          <p:cNvSpPr txBox="1">
            <a:spLocks noChangeArrowheads="1"/>
          </p:cNvSpPr>
          <p:nvPr/>
        </p:nvSpPr>
        <p:spPr bwMode="auto">
          <a:xfrm>
            <a:off x="5795963" y="5084763"/>
            <a:ext cx="252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/>
              <a:t>Ставка дисконту = 8% річних</a:t>
            </a:r>
            <a:endParaRPr lang="ru-RU"/>
          </a:p>
        </p:txBody>
      </p:sp>
      <p:sp>
        <p:nvSpPr>
          <p:cNvPr id="45066" name="Text Box 10"/>
          <p:cNvSpPr txBox="1">
            <a:spLocks noChangeArrowheads="1"/>
          </p:cNvSpPr>
          <p:nvPr/>
        </p:nvSpPr>
        <p:spPr bwMode="auto">
          <a:xfrm>
            <a:off x="4572000" y="3573463"/>
            <a:ext cx="252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/>
              <a:t>Ставка дисконту = 10% річних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5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5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5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5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5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5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1" grpId="0" build="p"/>
      <p:bldP spid="45065" grpId="0"/>
      <p:bldP spid="4506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60388" y="779463"/>
            <a:ext cx="7827962" cy="633412"/>
          </a:xfrm>
        </p:spPr>
        <p:txBody>
          <a:bodyPr anchor="b">
            <a:normAutofit/>
          </a:bodyPr>
          <a:lstStyle/>
          <a:p>
            <a:pPr eaLnBrk="1" hangingPunct="1">
              <a:defRPr/>
            </a:pPr>
            <a:r>
              <a:rPr lang="uk-UA" sz="4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Можливі проблеми та </a:t>
            </a:r>
            <a:r>
              <a:rPr lang="en-US" sz="4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FAQ</a:t>
            </a:r>
            <a:r>
              <a:rPr lang="uk-UA" sz="4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:</a:t>
            </a:r>
          </a:p>
        </p:txBody>
      </p:sp>
      <p:pic>
        <p:nvPicPr>
          <p:cNvPr id="22531" name="Picture 2" descr="http://rivnegromrada.biz.ua/uploads/posts/2014-05/1399590197_reanimac-paket-reform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3875" y="404813"/>
            <a:ext cx="12382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8" name="Text Box 4"/>
          <p:cNvSpPr txBox="1">
            <a:spLocks noChangeArrowheads="1"/>
          </p:cNvSpPr>
          <p:nvPr/>
        </p:nvSpPr>
        <p:spPr bwMode="auto">
          <a:xfrm>
            <a:off x="0" y="1484313"/>
            <a:ext cx="9144000" cy="676275"/>
          </a:xfrm>
          <a:prstGeom prst="rect">
            <a:avLst/>
          </a:prstGeom>
          <a:noFill/>
          <a:ln w="762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defRPr/>
            </a:pPr>
            <a:r>
              <a:rPr lang="uk-U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Чи не буде податок на основний капітал несправедливим по відношенню до певних галузей?</a:t>
            </a:r>
          </a:p>
        </p:txBody>
      </p:sp>
      <p:sp>
        <p:nvSpPr>
          <p:cNvPr id="47112" name="Text Box 8"/>
          <p:cNvSpPr txBox="1">
            <a:spLocks noChangeArrowheads="1"/>
          </p:cNvSpPr>
          <p:nvPr/>
        </p:nvSpPr>
        <p:spPr bwMode="auto">
          <a:xfrm>
            <a:off x="0" y="2205038"/>
            <a:ext cx="91440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/>
              <a:t>Він буде вирівнювати поточну несправедливість: найбільший податок наразі – на працю. Через ПОЗ частина тягаря з утримання пенсіонерів буде перекладена на основний капітал, який створювався їхнім коштом. </a:t>
            </a:r>
          </a:p>
        </p:txBody>
      </p:sp>
      <p:sp>
        <p:nvSpPr>
          <p:cNvPr id="47113" name="Text Box 9"/>
          <p:cNvSpPr txBox="1">
            <a:spLocks noChangeArrowheads="1"/>
          </p:cNvSpPr>
          <p:nvPr/>
        </p:nvSpPr>
        <p:spPr bwMode="auto">
          <a:xfrm>
            <a:off x="0" y="4003675"/>
            <a:ext cx="9144000" cy="676275"/>
          </a:xfrm>
          <a:prstGeom prst="rect">
            <a:avLst/>
          </a:prstGeom>
          <a:noFill/>
          <a:ln w="762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defRPr/>
            </a:pPr>
            <a:r>
              <a:rPr lang="uk-U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Чи не перепишуть усе майно на нерезидентв, фізичних осіб, тощо?</a:t>
            </a:r>
          </a:p>
        </p:txBody>
      </p:sp>
      <p:sp>
        <p:nvSpPr>
          <p:cNvPr id="47114" name="Text Box 10"/>
          <p:cNvSpPr txBox="1">
            <a:spLocks noChangeArrowheads="1"/>
          </p:cNvSpPr>
          <p:nvPr/>
        </p:nvSpPr>
        <p:spPr bwMode="auto">
          <a:xfrm>
            <a:off x="0" y="4575175"/>
            <a:ext cx="9144000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/>
              <a:t>Податок на майно стягується за принципом “немає власності без оподаткування”. Відповідно, незалежно від походження власників його має бути сплачено, в іншому разі об'єкт вважатиметься нічиїм. Для симетрії, аналогічне майно фізичних осіб також буде оподатковано – як це, до речі, передбачено діючим ПК.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7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7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7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47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47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47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47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47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47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47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8" grpId="0" build="p"/>
      <p:bldP spid="47112" grpId="0"/>
      <p:bldP spid="47113" grpId="0" build="p"/>
      <p:bldP spid="471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39750" y="2636838"/>
            <a:ext cx="7827963" cy="633412"/>
          </a:xfrm>
        </p:spPr>
        <p:txBody>
          <a:bodyPr anchor="b">
            <a:noAutofit/>
          </a:bodyPr>
          <a:lstStyle/>
          <a:p>
            <a:pPr eaLnBrk="1" hangingPunct="1">
              <a:defRPr/>
            </a:pPr>
            <a:r>
              <a:rPr lang="uk-UA" sz="66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Дякую за увагу!</a:t>
            </a:r>
          </a:p>
        </p:txBody>
      </p:sp>
      <p:pic>
        <p:nvPicPr>
          <p:cNvPr id="23555" name="Picture 2" descr="http://rivnegromrada.biz.ua/uploads/posts/2014-05/1399590197_reanimac-paket-reform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76813" y="5157788"/>
            <a:ext cx="3621087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3" descr="C:\Users\Admin\AppData\Local\Microsoft\Windows\Temporary Internet Files\Content.IE5\CPWSVCWX\MC900233908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7450" y="4953000"/>
            <a:ext cx="1296988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4_Остін">
  <a:themeElements>
    <a:clrScheme name="Ості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4_Остін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Ості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6931</TotalTime>
  <Words>1180</Words>
  <Application>Microsoft Office PowerPoint</Application>
  <PresentationFormat>Экран (4:3)</PresentationFormat>
  <Paragraphs>107</Paragraphs>
  <Slides>18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18</vt:i4>
      </vt:variant>
    </vt:vector>
  </HeadingPairs>
  <TitlesOfParts>
    <vt:vector size="26" baseType="lpstr">
      <vt:lpstr>Arial</vt:lpstr>
      <vt:lpstr>Calibri</vt:lpstr>
      <vt:lpstr>Wingdings 2</vt:lpstr>
      <vt:lpstr>Century Gothic</vt:lpstr>
      <vt:lpstr>Оформление по умолчанию</vt:lpstr>
      <vt:lpstr>4_Остін</vt:lpstr>
      <vt:lpstr>Диаграмма Microsoft Graph</vt:lpstr>
      <vt:lpstr>Диаграмма Microsoft Office Excel</vt:lpstr>
      <vt:lpstr>Концепція рефрмування податкової системи</vt:lpstr>
      <vt:lpstr>Система грабунку:</vt:lpstr>
      <vt:lpstr>Основні проблеми податкової системи України</vt:lpstr>
      <vt:lpstr>Основні підходи:</vt:lpstr>
      <vt:lpstr>Основні положення реформи:</vt:lpstr>
      <vt:lpstr>Переділити “пиріг” на нових засадах</vt:lpstr>
      <vt:lpstr>Можливі проблеми та FAQ:</vt:lpstr>
      <vt:lpstr>Можливі проблеми та FAQ:</vt:lpstr>
      <vt:lpstr>Концепція рефрмування податку на прибуток</vt:lpstr>
      <vt:lpstr>Проблеми податку на прибуток</vt:lpstr>
      <vt:lpstr>Концепція змін:</vt:lpstr>
      <vt:lpstr>Приклад розрахунку Вхідні дані:</vt:lpstr>
      <vt:lpstr>Розрахунок:</vt:lpstr>
      <vt:lpstr>Результати:</vt:lpstr>
      <vt:lpstr>Можливі проблеми та FAQ:</vt:lpstr>
      <vt:lpstr>Можливі проблеми та FAQ:</vt:lpstr>
      <vt:lpstr>Можливі проблеми та FAQ:</vt:lpstr>
      <vt:lpstr>Дякую за увагу!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Концепція змін щодо податку на прибуток</dc:title>
  <dc:creator>Admin</dc:creator>
  <cp:lastModifiedBy>Gesha</cp:lastModifiedBy>
  <cp:revision>33</cp:revision>
  <dcterms:created xsi:type="dcterms:W3CDTF">2014-05-21T12:42:27Z</dcterms:created>
  <dcterms:modified xsi:type="dcterms:W3CDTF">2014-07-11T18:35:26Z</dcterms:modified>
</cp:coreProperties>
</file>